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11"/>
  </p:notesMasterIdLst>
  <p:sldIdLst>
    <p:sldId id="398" r:id="rId2"/>
    <p:sldId id="416" r:id="rId3"/>
    <p:sldId id="419" r:id="rId4"/>
    <p:sldId id="413" r:id="rId5"/>
    <p:sldId id="409" r:id="rId6"/>
    <p:sldId id="410" r:id="rId7"/>
    <p:sldId id="420" r:id="rId8"/>
    <p:sldId id="411" r:id="rId9"/>
    <p:sldId id="412" r:id="rId10"/>
  </p:sldIdLst>
  <p:sldSz cx="9144000" cy="5143500" type="screen16x9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Зам. директора" initials="Зд" lastIdx="3" clrIdx="0"/>
  <p:cmAuthor id="2" name="Половинчак" initials="П" lastIdx="4" clrIdx="1">
    <p:extLst>
      <p:ext uri="{19B8F6BF-5375-455C-9EA6-DF929625EA0E}">
        <p15:presenceInfo xmlns:p15="http://schemas.microsoft.com/office/powerpoint/2012/main" userId="Половинчак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DC3B1"/>
    <a:srgbClr val="073E87"/>
    <a:srgbClr val="D7E5F5"/>
    <a:srgbClr val="4584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81" autoAdjust="0"/>
    <p:restoredTop sz="99871" autoAdjust="0"/>
  </p:normalViewPr>
  <p:slideViewPr>
    <p:cSldViewPr>
      <p:cViewPr varScale="1">
        <p:scale>
          <a:sx n="146" d="100"/>
          <a:sy n="146" d="100"/>
        </p:scale>
        <p:origin x="708" y="120"/>
      </p:cViewPr>
      <p:guideLst>
        <p:guide orient="horz" pos="2160"/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24" y="829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52508947887295"/>
          <c:y val="4.3126567164627712E-2"/>
          <c:w val="0.79964358085845622"/>
          <c:h val="0.6960230994211369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007BAF"/>
            </a:solidFill>
          </c:spPr>
          <c:dPt>
            <c:idx val="0"/>
            <c:bubble3D val="0"/>
            <c:spPr>
              <a:solidFill>
                <a:srgbClr val="007BAF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844-471A-B07E-ABCA0186BFC0}"/>
              </c:ext>
            </c:extLst>
          </c:dPt>
          <c:dPt>
            <c:idx val="1"/>
            <c:bubble3D val="0"/>
            <c:spPr>
              <a:solidFill>
                <a:schemeClr val="accent2">
                  <a:lumMod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844-471A-B07E-ABCA0186BFC0}"/>
              </c:ext>
            </c:extLst>
          </c:dPt>
          <c:dPt>
            <c:idx val="2"/>
            <c:bubble3D val="0"/>
            <c:spPr>
              <a:solidFill>
                <a:srgbClr val="009FDE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844-471A-B07E-ABCA0186BFC0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844-471A-B07E-ABCA0186BFC0}"/>
              </c:ext>
            </c:extLst>
          </c:dPt>
          <c:dPt>
            <c:idx val="4"/>
            <c:bubble3D val="0"/>
            <c:spPr>
              <a:solidFill>
                <a:srgbClr val="00638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F844-471A-B07E-ABCA0186BFC0}"/>
              </c:ext>
            </c:extLst>
          </c:dPt>
          <c:dPt>
            <c:idx val="5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F844-471A-B07E-ABCA0186BFC0}"/>
              </c:ext>
            </c:extLst>
          </c:dPt>
          <c:dLbls>
            <c:dLbl>
              <c:idx val="0"/>
              <c:layout>
                <c:manualLayout>
                  <c:x val="7.3090959108773066E-3"/>
                  <c:y val="-2.22668561227968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44-471A-B07E-ABCA0186BFC0}"/>
                </c:ext>
              </c:extLst>
            </c:dLbl>
            <c:dLbl>
              <c:idx val="5"/>
              <c:layout>
                <c:manualLayout>
                  <c:x val="-3.6545479554386867E-3"/>
                  <c:y val="-9.54293833834148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844-471A-B07E-ABCA0186BF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ВМП</c:v>
                </c:pt>
                <c:pt idx="1">
                  <c:v>Хирургическое лечение</c:v>
                </c:pt>
                <c:pt idx="2">
                  <c:v>Противоопухолевое лечение</c:v>
                </c:pt>
                <c:pt idx="3">
                  <c:v>Лучевая терапия</c:v>
                </c:pt>
                <c:pt idx="4">
                  <c:v>Прочие методы  лечения</c:v>
                </c:pt>
                <c:pt idx="5">
                  <c:v>Межтерриториальные расчеты </c:v>
                </c:pt>
              </c:strCache>
            </c:strRef>
          </c:cat>
          <c:val>
            <c:numRef>
              <c:f>Лист1!$B$2:$B$7</c:f>
              <c:numCache>
                <c:formatCode>0.0%</c:formatCode>
                <c:ptCount val="6"/>
                <c:pt idx="0">
                  <c:v>4.6362023070097604E-2</c:v>
                </c:pt>
                <c:pt idx="1">
                  <c:v>0.19132653061224489</c:v>
                </c:pt>
                <c:pt idx="2">
                  <c:v>0.46916592724046141</c:v>
                </c:pt>
                <c:pt idx="3">
                  <c:v>4.3478260869565216E-2</c:v>
                </c:pt>
                <c:pt idx="4">
                  <c:v>0.16914374445430347</c:v>
                </c:pt>
                <c:pt idx="5">
                  <c:v>8.0523513753327419E-2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844-471A-B07E-ABCA0186BF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1.3432909693530184E-2"/>
          <c:y val="0.74092350095091253"/>
          <c:w val="0.91878817491875109"/>
          <c:h val="0.259076499049087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476624538978986"/>
          <c:y val="6.2212443841310701E-2"/>
          <c:w val="0.74955156108361765"/>
          <c:h val="0.6546703666216570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007BAF"/>
            </a:solidFill>
          </c:spPr>
          <c:dPt>
            <c:idx val="0"/>
            <c:bubble3D val="0"/>
            <c:spPr>
              <a:solidFill>
                <a:srgbClr val="007BAF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AC3A-474C-83FC-2801DDACBB06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AC3A-474C-83FC-2801DDACBB06}"/>
              </c:ext>
            </c:extLst>
          </c:dPt>
          <c:dPt>
            <c:idx val="2"/>
            <c:bubble3D val="0"/>
            <c:spPr>
              <a:solidFill>
                <a:schemeClr val="accent2">
                  <a:lumMod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C3A-474C-83FC-2801DDACBB06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C3A-474C-83FC-2801DDACBB06}"/>
              </c:ext>
            </c:extLst>
          </c:dPt>
          <c:dLbls>
            <c:dLbl>
              <c:idx val="1"/>
              <c:layout>
                <c:manualLayout>
                  <c:x val="-2.185198748414512E-2"/>
                  <c:y val="3.18097944611383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C3A-474C-83FC-2801DDACBB06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3A-474C-83FC-2801DDACBB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Противоопухолевое лечение</c:v>
                </c:pt>
                <c:pt idx="1">
                  <c:v>Лучевая терапия</c:v>
                </c:pt>
                <c:pt idx="2">
                  <c:v>Прочие методы  лечения</c:v>
                </c:pt>
                <c:pt idx="3">
                  <c:v>Межтерриториальные расчеты</c:v>
                </c:pt>
              </c:strCache>
            </c:strRef>
          </c:cat>
          <c:val>
            <c:numRef>
              <c:f>Лист1!$B$2:$B$5</c:f>
              <c:numCache>
                <c:formatCode>0.0%</c:formatCode>
                <c:ptCount val="4"/>
                <c:pt idx="0">
                  <c:v>0.79750346740638001</c:v>
                </c:pt>
                <c:pt idx="1">
                  <c:v>6.9241438173477013E-2</c:v>
                </c:pt>
                <c:pt idx="2">
                  <c:v>4.726341619545503E-2</c:v>
                </c:pt>
                <c:pt idx="3">
                  <c:v>8.5991678224687937E-2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3A-474C-83FC-2801DDACBB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"/>
          <c:y val="0.74092350095091253"/>
          <c:w val="0.99083535674516654"/>
          <c:h val="0.239990622372404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84870" cy="501576"/>
          </a:xfrm>
          <a:prstGeom prst="rect">
            <a:avLst/>
          </a:prstGeom>
        </p:spPr>
        <p:txBody>
          <a:bodyPr vert="horz" lIns="92738" tIns="46369" rIns="92738" bIns="4636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9" y="1"/>
            <a:ext cx="2984870" cy="501576"/>
          </a:xfrm>
          <a:prstGeom prst="rect">
            <a:avLst/>
          </a:prstGeom>
        </p:spPr>
        <p:txBody>
          <a:bodyPr vert="horz" lIns="92738" tIns="46369" rIns="92738" bIns="46369" rtlCol="0"/>
          <a:lstStyle>
            <a:lvl1pPr algn="r">
              <a:defRPr sz="1200"/>
            </a:lvl1pPr>
          </a:lstStyle>
          <a:p>
            <a:fld id="{27DCFD9F-2E21-4332-A9AA-417CCEF6EC34}" type="datetimeFigureOut">
              <a:rPr lang="ru-RU" smtClean="0"/>
              <a:pPr/>
              <a:t>06.11.2024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2475"/>
            <a:ext cx="6678613" cy="3757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738" tIns="46369" rIns="92738" bIns="4636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364"/>
            <a:ext cx="5510530" cy="4509374"/>
          </a:xfrm>
          <a:prstGeom prst="rect">
            <a:avLst/>
          </a:prstGeom>
        </p:spPr>
        <p:txBody>
          <a:bodyPr vert="horz" lIns="92738" tIns="46369" rIns="92738" bIns="46369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517124"/>
            <a:ext cx="2984870" cy="501575"/>
          </a:xfrm>
          <a:prstGeom prst="rect">
            <a:avLst/>
          </a:prstGeom>
        </p:spPr>
        <p:txBody>
          <a:bodyPr vert="horz" lIns="92738" tIns="46369" rIns="92738" bIns="4636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9" y="9517124"/>
            <a:ext cx="2984870" cy="501575"/>
          </a:xfrm>
          <a:prstGeom prst="rect">
            <a:avLst/>
          </a:prstGeom>
        </p:spPr>
        <p:txBody>
          <a:bodyPr vert="horz" lIns="92738" tIns="46369" rIns="92738" bIns="46369" rtlCol="0" anchor="b"/>
          <a:lstStyle>
            <a:lvl1pPr algn="r">
              <a:defRPr sz="1200"/>
            </a:lvl1pPr>
          </a:lstStyle>
          <a:p>
            <a:fld id="{C48DB069-8076-40BF-8E20-8B83FEFE0F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723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Работа с маской</a:t>
            </a:r>
          </a:p>
          <a:p>
            <a:r>
              <a:rPr lang="ru-RU" dirty="0"/>
              <a:t>Работ</a:t>
            </a:r>
            <a:r>
              <a:rPr lang="ru-RU" baseline="0" dirty="0"/>
              <a:t>а со шрифтами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5F3833-7F07-B348-AA6D-D1FE8A52B4B4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55366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4950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7066">
              <a:defRPr/>
            </a:pPr>
            <a:fld id="{C7DA5E8A-1096-0E48-BFDB-DE3C428E94E3}" type="slidenum">
              <a:rPr lang="ru-RU">
                <a:solidFill>
                  <a:prstClr val="black"/>
                </a:solidFill>
                <a:latin typeface="Calibri"/>
              </a:rPr>
              <a:pPr defTabSz="457066">
                <a:defRPr/>
              </a:pPr>
              <a:t>2</a:t>
            </a:fld>
            <a:endParaRPr lang="ru-RU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6483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4950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7066">
              <a:defRPr/>
            </a:pPr>
            <a:fld id="{C7DA5E8A-1096-0E48-BFDB-DE3C428E94E3}" type="slidenum">
              <a:rPr lang="ru-RU">
                <a:solidFill>
                  <a:prstClr val="black"/>
                </a:solidFill>
                <a:latin typeface="Calibri"/>
              </a:rPr>
              <a:pPr defTabSz="457066">
                <a:defRPr/>
              </a:pPr>
              <a:t>3</a:t>
            </a:fld>
            <a:endParaRPr lang="ru-RU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62719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4950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7066">
              <a:defRPr/>
            </a:pPr>
            <a:fld id="{C7DA5E8A-1096-0E48-BFDB-DE3C428E94E3}" type="slidenum">
              <a:rPr lang="ru-RU">
                <a:solidFill>
                  <a:prstClr val="black"/>
                </a:solidFill>
                <a:latin typeface="Calibri"/>
              </a:rPr>
              <a:pPr defTabSz="457066">
                <a:defRPr/>
              </a:pPr>
              <a:t>4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3294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4950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7066">
              <a:defRPr/>
            </a:pPr>
            <a:fld id="{C7DA5E8A-1096-0E48-BFDB-DE3C428E94E3}" type="slidenum">
              <a:rPr lang="ru-RU">
                <a:solidFill>
                  <a:prstClr val="black"/>
                </a:solidFill>
                <a:latin typeface="Calibri"/>
              </a:rPr>
              <a:pPr defTabSz="457066">
                <a:defRPr/>
              </a:pPr>
              <a:t>5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29366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4950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7066">
              <a:defRPr/>
            </a:pPr>
            <a:fld id="{C7DA5E8A-1096-0E48-BFDB-DE3C428E94E3}" type="slidenum">
              <a:rPr lang="ru-RU">
                <a:solidFill>
                  <a:prstClr val="black"/>
                </a:solidFill>
                <a:latin typeface="Calibri"/>
              </a:rPr>
              <a:pPr defTabSz="457066">
                <a:defRPr/>
              </a:pPr>
              <a:t>6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27909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4950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7066">
              <a:defRPr/>
            </a:pPr>
            <a:fld id="{C7DA5E8A-1096-0E48-BFDB-DE3C428E94E3}" type="slidenum">
              <a:rPr lang="ru-RU">
                <a:solidFill>
                  <a:prstClr val="black"/>
                </a:solidFill>
                <a:latin typeface="Calibri"/>
              </a:rPr>
              <a:pPr defTabSz="457066">
                <a:defRPr/>
              </a:pPr>
              <a:t>7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32259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4950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7066">
              <a:defRPr/>
            </a:pPr>
            <a:fld id="{C7DA5E8A-1096-0E48-BFDB-DE3C428E94E3}" type="slidenum">
              <a:rPr lang="ru-RU">
                <a:solidFill>
                  <a:prstClr val="black"/>
                </a:solidFill>
                <a:latin typeface="Calibri"/>
              </a:rPr>
              <a:pPr defTabSz="457066">
                <a:defRPr/>
              </a:pPr>
              <a:t>8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004200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4950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7066">
              <a:defRPr/>
            </a:pPr>
            <a:fld id="{C7DA5E8A-1096-0E48-BFDB-DE3C428E94E3}" type="slidenum">
              <a:rPr lang="ru-RU">
                <a:solidFill>
                  <a:prstClr val="black"/>
                </a:solidFill>
                <a:latin typeface="Calibri"/>
              </a:rPr>
              <a:pPr defTabSz="457066">
                <a:defRPr/>
              </a:pPr>
              <a:t>9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8865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171450"/>
            <a:ext cx="8695944" cy="452628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4015472"/>
            <a:ext cx="8723376" cy="998685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00151"/>
            <a:ext cx="7772400" cy="1335081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1"/>
            <a:ext cx="6400800" cy="11049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D77B-E7CC-46C8-9EDE-C9A10A5FCC2E}" type="datetime1">
              <a:rPr lang="ru-RU" smtClean="0"/>
              <a:pPr/>
              <a:t>06.11.2024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B5BAA-8BE7-4073-98C7-3C14B377B528}" type="datetime1">
              <a:rPr lang="ru-RU" smtClean="0"/>
              <a:pPr/>
              <a:t>06.11.2024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171450"/>
            <a:ext cx="8695944" cy="3552444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41" y="3152695"/>
            <a:ext cx="2876429" cy="535520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3056467"/>
            <a:ext cx="5544515" cy="637604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3065672"/>
            <a:ext cx="5467980" cy="580704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3055632"/>
            <a:ext cx="3308000" cy="488662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3043917"/>
            <a:ext cx="8723376" cy="997406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1847670"/>
            <a:ext cx="7772400" cy="1143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078087"/>
            <a:ext cx="6417734" cy="70485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03537-AB2B-4785-99BD-1ACC423DD45F}" type="datetime1">
              <a:rPr lang="ru-RU" smtClean="0"/>
              <a:pPr/>
              <a:t>06.11.2024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32A69-B284-4EF4-BF8B-47121FF5B080}" type="datetime1">
              <a:rPr lang="ru-RU" smtClean="0"/>
              <a:pPr/>
              <a:t>06.11.2024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009394"/>
            <a:ext cx="3822192" cy="25854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09394"/>
            <a:ext cx="3822192" cy="25854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08585"/>
            <a:ext cx="3822192" cy="47982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5" y="2571751"/>
            <a:ext cx="3820055" cy="20228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008585"/>
            <a:ext cx="3822192" cy="47982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71751"/>
            <a:ext cx="3822192" cy="20228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531B7-9B48-40DC-8C7E-6664166B1354}" type="datetime1">
              <a:rPr lang="ru-RU" smtClean="0"/>
              <a:pPr/>
              <a:t>06.11.2024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05ADD-7211-4F1E-AAC6-EB0CA455D21F}" type="datetime1">
              <a:rPr lang="ru-RU" smtClean="0"/>
              <a:pPr/>
              <a:t>06.11.2024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535644"/>
            <a:ext cx="8723376" cy="997406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BA803-5909-4856-A531-B6AAE3A9E5EB}" type="datetime1">
              <a:rPr lang="ru-RU" smtClean="0"/>
              <a:pPr/>
              <a:t>06.11.2024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822BD-E64B-4DF7-827E-3A9F8A371D78}" type="datetime1">
              <a:rPr lang="ru-RU" smtClean="0"/>
              <a:pPr/>
              <a:t>06.11.2024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686051"/>
            <a:ext cx="3352800" cy="142875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535643"/>
            <a:ext cx="8723376" cy="998685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1714500"/>
            <a:ext cx="3352800" cy="939546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371600"/>
            <a:ext cx="3904076" cy="28575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171450"/>
            <a:ext cx="8695944" cy="452628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4015472"/>
            <a:ext cx="8723376" cy="998685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8" y="254001"/>
            <a:ext cx="3812645" cy="1822451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6" y="2089150"/>
            <a:ext cx="3818467" cy="18161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21077-9BB7-43C6-B8B2-85CCC33FD052}" type="datetime1">
              <a:rPr lang="ru-RU" smtClean="0"/>
              <a:pPr/>
              <a:t>06.11.2024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028700"/>
            <a:ext cx="3566160" cy="219456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C0163-D559-4A97-A2D1-FD477ECC4DD0}" type="datetime1">
              <a:rPr lang="ru-RU" smtClean="0"/>
              <a:pPr/>
              <a:t>06.11.2024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C8430-9435-4ECF-BAE7-65D49C16A71B}" type="datetime1">
              <a:rPr lang="ru-RU" smtClean="0"/>
              <a:pPr/>
              <a:t>06.11.2024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535643"/>
            <a:ext cx="8723376" cy="998685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85850"/>
            <a:ext cx="2057400" cy="3365500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85851"/>
            <a:ext cx="6019800" cy="3365501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171450"/>
            <a:ext cx="8695944" cy="185166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259572"/>
            <a:ext cx="8723376" cy="997406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53746"/>
            <a:ext cx="8229600" cy="939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4687623"/>
            <a:ext cx="378669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2B8BDD14-C2B6-47C4-A451-EC78B97756D6}" type="datetime1">
              <a:rPr lang="ru-RU" smtClean="0"/>
              <a:pPr/>
              <a:t>06.11.2024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41" y="4687623"/>
            <a:ext cx="378669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4687623"/>
            <a:ext cx="116182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70" y="2006600"/>
            <a:ext cx="7408333" cy="2588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-1" y="-16872"/>
            <a:ext cx="6981371" cy="5160372"/>
          </a:xfrm>
          <a:prstGeom prst="rect">
            <a:avLst/>
          </a:prstGeom>
          <a:solidFill>
            <a:srgbClr val="D9F4FF">
              <a:alpha val="80000"/>
            </a:srgb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Shape 90"/>
          <p:cNvSpPr txBox="1">
            <a:spLocks noGrp="1"/>
          </p:cNvSpPr>
          <p:nvPr>
            <p:ph type="ctrTitle"/>
          </p:nvPr>
        </p:nvSpPr>
        <p:spPr>
          <a:xfrm>
            <a:off x="132080" y="941242"/>
            <a:ext cx="6759764" cy="322731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SzPct val="25000"/>
            </a:pPr>
            <a:r>
              <a:rPr lang="ru" sz="2400" b="1" dirty="0">
                <a:solidFill>
                  <a:srgbClr val="007BAF"/>
                </a:solidFill>
                <a:ea typeface="Arial"/>
                <a:cs typeface="Times New Roman" panose="02020603050405020304" pitchFamily="18" charset="0"/>
                <a:sym typeface="Arial"/>
              </a:rPr>
              <a:t>ВЫПОЛНЕНИЕ </a:t>
            </a:r>
            <a:br>
              <a:rPr lang="ru" sz="2400" b="1" dirty="0">
                <a:solidFill>
                  <a:srgbClr val="007BAF"/>
                </a:solidFill>
                <a:ea typeface="Arial"/>
                <a:cs typeface="Times New Roman" panose="02020603050405020304" pitchFamily="18" charset="0"/>
                <a:sym typeface="Arial"/>
              </a:rPr>
            </a:br>
            <a:r>
              <a:rPr lang="ru" sz="2400" b="1" i="0" u="none" strike="noStrike" cap="none" dirty="0">
                <a:solidFill>
                  <a:srgbClr val="007BAF"/>
                </a:solidFill>
                <a:ea typeface="Arial"/>
                <a:cs typeface="Times New Roman" panose="02020603050405020304" pitchFamily="18" charset="0"/>
                <a:sym typeface="Arial"/>
              </a:rPr>
              <a:t>ТЕРРИТОРИАЛЬНОЙ ПРОГРАММЫ ОБЯЗАТЕЛЬНОГО МЕДИЦИНСКОГО СТРАХОВАНИЯ </a:t>
            </a:r>
            <a:br>
              <a:rPr lang="ru" sz="2400" b="1" i="0" u="none" strike="noStrike" cap="none" dirty="0">
                <a:solidFill>
                  <a:srgbClr val="007BAF"/>
                </a:solidFill>
                <a:ea typeface="Arial"/>
                <a:cs typeface="Times New Roman" panose="02020603050405020304" pitchFamily="18" charset="0"/>
                <a:sym typeface="Arial"/>
              </a:rPr>
            </a:br>
            <a:r>
              <a:rPr lang="ru" sz="2400" b="1" i="0" u="none" strike="noStrike" cap="none" dirty="0">
                <a:solidFill>
                  <a:srgbClr val="007BAF"/>
                </a:solidFill>
                <a:ea typeface="Arial"/>
                <a:cs typeface="Times New Roman" panose="02020603050405020304" pitchFamily="18" charset="0"/>
                <a:sym typeface="Arial"/>
              </a:rPr>
              <a:t>В КАЛИНИНГРАДСКОЙ</a:t>
            </a:r>
            <a:r>
              <a:rPr lang="en-US" sz="2400" b="1" dirty="0">
                <a:solidFill>
                  <a:srgbClr val="007BAF"/>
                </a:solidFill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ru" sz="2400" b="1" i="0" u="none" strike="noStrike" cap="none" dirty="0">
                <a:solidFill>
                  <a:srgbClr val="007BAF"/>
                </a:solidFill>
                <a:ea typeface="Arial"/>
                <a:cs typeface="Times New Roman" panose="02020603050405020304" pitchFamily="18" charset="0"/>
                <a:sym typeface="Arial"/>
              </a:rPr>
              <a:t>ОБЛАСТИ </a:t>
            </a:r>
            <a:br>
              <a:rPr lang="ru" sz="2400" b="1" i="0" u="none" strike="noStrike" cap="none" dirty="0">
                <a:solidFill>
                  <a:srgbClr val="007BAF"/>
                </a:solidFill>
                <a:ea typeface="Arial"/>
                <a:cs typeface="Times New Roman" panose="02020603050405020304" pitchFamily="18" charset="0"/>
                <a:sym typeface="Arial"/>
              </a:rPr>
            </a:br>
            <a:r>
              <a:rPr lang="ru" sz="2400" b="1" dirty="0">
                <a:solidFill>
                  <a:srgbClr val="007BAF"/>
                </a:solidFill>
                <a:ea typeface="Arial"/>
                <a:cs typeface="Times New Roman" panose="02020603050405020304" pitchFamily="18" charset="0"/>
                <a:sym typeface="Arial"/>
              </a:rPr>
              <a:t>ЗА </a:t>
            </a:r>
            <a:r>
              <a:rPr lang="ru-RU" sz="2400" b="1" dirty="0">
                <a:solidFill>
                  <a:srgbClr val="007BAF"/>
                </a:solidFill>
                <a:ea typeface="Arial"/>
                <a:cs typeface="Times New Roman" panose="02020603050405020304" pitchFamily="18" charset="0"/>
                <a:sym typeface="Arial"/>
              </a:rPr>
              <a:t>9 МЕСЯЦЕВ</a:t>
            </a:r>
            <a:r>
              <a:rPr lang="ru" sz="2400" b="1" dirty="0">
                <a:solidFill>
                  <a:srgbClr val="007BAF"/>
                </a:solidFill>
                <a:ea typeface="Arial"/>
                <a:cs typeface="Times New Roman" panose="02020603050405020304" pitchFamily="18" charset="0"/>
                <a:sym typeface="Arial"/>
              </a:rPr>
              <a:t> 2024 ГОДА </a:t>
            </a:r>
            <a:br>
              <a:rPr lang="ru" sz="2400" b="1" dirty="0">
                <a:solidFill>
                  <a:srgbClr val="007BAF"/>
                </a:solidFill>
                <a:ea typeface="Arial"/>
                <a:cs typeface="Times New Roman" panose="02020603050405020304" pitchFamily="18" charset="0"/>
                <a:sym typeface="Arial"/>
              </a:rPr>
            </a:br>
            <a:endParaRPr lang="ru" sz="2400" b="1" i="0" u="none" strike="noStrike" cap="none" dirty="0">
              <a:solidFill>
                <a:srgbClr val="007BAF"/>
              </a:solidFill>
              <a:ea typeface="Arial"/>
              <a:cs typeface="Times New Roman" panose="02020603050405020304" pitchFamily="18" charset="0"/>
            </a:endParaRPr>
          </a:p>
        </p:txBody>
      </p:sp>
      <p:pic>
        <p:nvPicPr>
          <p:cNvPr id="7" name="Picture 2" descr="U:\docum\Правление 2019\ТЕРРИТОРИАЛЬНЫЙ ФОНД ЛОГО_кривые (1)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7" t="25002" r="9239" b="25174"/>
          <a:stretch/>
        </p:blipFill>
        <p:spPr bwMode="auto">
          <a:xfrm>
            <a:off x="7230647" y="1707550"/>
            <a:ext cx="1505234" cy="14239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25060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E2E53F3-1138-40C0-867F-BB3955471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5318"/>
            <a:ext cx="2133600" cy="273844"/>
          </a:xfrm>
        </p:spPr>
        <p:txBody>
          <a:bodyPr/>
          <a:lstStyle/>
          <a:p>
            <a:pPr algn="r"/>
            <a:fld id="{BF45B26E-EAB6-9041-B058-137783D34EFA}" type="slidenum">
              <a:rPr lang="ru-RU" smtClean="0"/>
              <a:pPr algn="r"/>
              <a:t>2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587" y="6218"/>
            <a:ext cx="2075067" cy="5137282"/>
          </a:xfrm>
          <a:prstGeom prst="rect">
            <a:avLst/>
          </a:prstGeom>
          <a:solidFill>
            <a:srgbClr val="D9F4FF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0BD7667-1602-4DE0-8855-08275B2F5324}"/>
              </a:ext>
            </a:extLst>
          </p:cNvPr>
          <p:cNvSpPr txBox="1"/>
          <p:nvPr/>
        </p:nvSpPr>
        <p:spPr>
          <a:xfrm>
            <a:off x="1585" y="771550"/>
            <a:ext cx="2134289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lang="ru-RU" sz="1600" b="1" dirty="0">
                <a:solidFill>
                  <a:srgbClr val="007BAF"/>
                </a:solidFill>
                <a:latin typeface="+mj-lt"/>
                <a:ea typeface="Arial"/>
                <a:cs typeface="Times New Roman" panose="02020603050405020304" pitchFamily="18" charset="0"/>
                <a:sym typeface="Arial"/>
              </a:rPr>
              <a:t>ВЫПОЛНЕНИЕ ОБЪЕМОВ ОКАЗАНИЯ МЕДИЦИНСКОЙ ПОМОЩИ </a:t>
            </a:r>
            <a:br>
              <a:rPr lang="ru-RU" sz="1600" b="1" dirty="0">
                <a:solidFill>
                  <a:srgbClr val="007BAF"/>
                </a:solidFill>
                <a:latin typeface="+mj-lt"/>
                <a:ea typeface="Arial"/>
                <a:cs typeface="Times New Roman" panose="02020603050405020304" pitchFamily="18" charset="0"/>
                <a:sym typeface="Arial"/>
              </a:rPr>
            </a:br>
            <a:r>
              <a:rPr lang="ru-RU" sz="1600" b="1" dirty="0">
                <a:solidFill>
                  <a:srgbClr val="007BAF"/>
                </a:solidFill>
                <a:latin typeface="+mj-lt"/>
                <a:ea typeface="Arial"/>
                <a:cs typeface="Times New Roman" panose="02020603050405020304" pitchFamily="18" charset="0"/>
                <a:sym typeface="Arial"/>
              </a:rPr>
              <a:t>И ФИНАНСОВОЕ ОБЕСПЕЧЕНИЕ </a:t>
            </a:r>
            <a:br>
              <a:rPr lang="ru-RU" sz="1600" b="1" dirty="0">
                <a:solidFill>
                  <a:srgbClr val="007BAF"/>
                </a:solidFill>
                <a:latin typeface="+mj-lt"/>
                <a:ea typeface="Arial"/>
                <a:cs typeface="Times New Roman" panose="02020603050405020304" pitchFamily="18" charset="0"/>
                <a:sym typeface="Arial"/>
              </a:rPr>
            </a:br>
            <a:r>
              <a:rPr lang="ru-RU" sz="1600" b="1" dirty="0">
                <a:solidFill>
                  <a:srgbClr val="007BAF"/>
                </a:solidFill>
                <a:latin typeface="+mj-lt"/>
                <a:ea typeface="Arial"/>
                <a:cs typeface="Times New Roman" panose="02020603050405020304" pitchFamily="18" charset="0"/>
                <a:sym typeface="Arial"/>
              </a:rPr>
              <a:t>В РАМКАХ БАЗОВОЙ ПРОГРАММЫ ОМС </a:t>
            </a:r>
            <a:br>
              <a:rPr lang="ru-RU" sz="1600" b="1" dirty="0">
                <a:solidFill>
                  <a:srgbClr val="007BAF"/>
                </a:solidFill>
                <a:latin typeface="+mj-lt"/>
                <a:ea typeface="Arial"/>
                <a:cs typeface="Times New Roman" panose="02020603050405020304" pitchFamily="18" charset="0"/>
                <a:sym typeface="Arial"/>
              </a:rPr>
            </a:br>
            <a:r>
              <a:rPr lang="ru-RU" sz="1600" b="1" dirty="0">
                <a:solidFill>
                  <a:srgbClr val="007BAF"/>
                </a:solidFill>
                <a:latin typeface="+mj-lt"/>
                <a:ea typeface="Arial"/>
                <a:cs typeface="Times New Roman" panose="02020603050405020304" pitchFamily="18" charset="0"/>
                <a:sym typeface="Arial"/>
              </a:rPr>
              <a:t>ЗА 9 МЕСЯЦЕВ 2024 Г.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endParaRPr lang="ru-RU" sz="1600" b="1" dirty="0">
              <a:solidFill>
                <a:srgbClr val="007BAF"/>
              </a:solidFill>
              <a:latin typeface="+mj-lt"/>
              <a:ea typeface="Arial"/>
              <a:cs typeface="Times New Roman" panose="02020603050405020304" pitchFamily="18" charset="0"/>
              <a:sym typeface="Arial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2168903E-5B4F-4920-9344-04DEF7B6E3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90864"/>
              </p:ext>
            </p:extLst>
          </p:nvPr>
        </p:nvGraphicFramePr>
        <p:xfrm>
          <a:off x="2135874" y="411510"/>
          <a:ext cx="6812183" cy="3801023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1381762">
                  <a:extLst>
                    <a:ext uri="{9D8B030D-6E8A-4147-A177-3AD203B41FA5}">
                      <a16:colId xmlns:a16="http://schemas.microsoft.com/office/drawing/2014/main" val="2601769489"/>
                    </a:ext>
                  </a:extLst>
                </a:gridCol>
                <a:gridCol w="859978">
                  <a:extLst>
                    <a:ext uri="{9D8B030D-6E8A-4147-A177-3AD203B41FA5}">
                      <a16:colId xmlns:a16="http://schemas.microsoft.com/office/drawing/2014/main" val="3707512915"/>
                    </a:ext>
                  </a:extLst>
                </a:gridCol>
                <a:gridCol w="859978">
                  <a:extLst>
                    <a:ext uri="{9D8B030D-6E8A-4147-A177-3AD203B41FA5}">
                      <a16:colId xmlns:a16="http://schemas.microsoft.com/office/drawing/2014/main" val="2769326522"/>
                    </a:ext>
                  </a:extLst>
                </a:gridCol>
                <a:gridCol w="830989">
                  <a:extLst>
                    <a:ext uri="{9D8B030D-6E8A-4147-A177-3AD203B41FA5}">
                      <a16:colId xmlns:a16="http://schemas.microsoft.com/office/drawing/2014/main" val="2553543957"/>
                    </a:ext>
                  </a:extLst>
                </a:gridCol>
                <a:gridCol w="724700">
                  <a:extLst>
                    <a:ext uri="{9D8B030D-6E8A-4147-A177-3AD203B41FA5}">
                      <a16:colId xmlns:a16="http://schemas.microsoft.com/office/drawing/2014/main" val="3240517555"/>
                    </a:ext>
                  </a:extLst>
                </a:gridCol>
                <a:gridCol w="686050">
                  <a:extLst>
                    <a:ext uri="{9D8B030D-6E8A-4147-A177-3AD203B41FA5}">
                      <a16:colId xmlns:a16="http://schemas.microsoft.com/office/drawing/2014/main" val="2131906588"/>
                    </a:ext>
                  </a:extLst>
                </a:gridCol>
                <a:gridCol w="724700">
                  <a:extLst>
                    <a:ext uri="{9D8B030D-6E8A-4147-A177-3AD203B41FA5}">
                      <a16:colId xmlns:a16="http://schemas.microsoft.com/office/drawing/2014/main" val="295771199"/>
                    </a:ext>
                  </a:extLst>
                </a:gridCol>
                <a:gridCol w="744026">
                  <a:extLst>
                    <a:ext uri="{9D8B030D-6E8A-4147-A177-3AD203B41FA5}">
                      <a16:colId xmlns:a16="http://schemas.microsoft.com/office/drawing/2014/main" val="2294375640"/>
                    </a:ext>
                  </a:extLst>
                </a:gridCol>
              </a:tblGrid>
              <a:tr h="386513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Медицинская помощь по условиям оказания</a:t>
                      </a:r>
                      <a:endParaRPr lang="ru-RU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Утверждено ТП ГГ</a:t>
                      </a:r>
                      <a:b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2024 г.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Исполнено</a:t>
                      </a:r>
                      <a:b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9 месяцев 2024 г.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05631234"/>
                  </a:ext>
                </a:extLst>
              </a:tr>
              <a:tr h="7054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Объемы медицинской помощи </a:t>
                      </a:r>
                      <a:endParaRPr lang="ru-RU" sz="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 стоимость единицы объема, </a:t>
                      </a:r>
                    </a:p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Финансовое обеспечение медицинской помощи, </a:t>
                      </a:r>
                    </a:p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 руб.</a:t>
                      </a:r>
                      <a:endParaRPr lang="ru-RU" sz="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Объемы медицинской помощи, ед.</a:t>
                      </a:r>
                      <a:endParaRPr lang="ru-RU" sz="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 стоимость единицы объема, руб.</a:t>
                      </a:r>
                      <a:endParaRPr lang="ru-RU" sz="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Финансовое обеспечение медицинской помощи</a:t>
                      </a:r>
                      <a:endParaRPr lang="ru-RU" sz="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6320045"/>
                  </a:ext>
                </a:extLst>
              </a:tr>
              <a:tr h="3727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выполнения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выполнения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353353"/>
                  </a:ext>
                </a:extLst>
              </a:tr>
              <a:tr h="43036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 на базовую ТП, </a:t>
                      </a:r>
                      <a:b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том числе: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18 583,3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72,9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9724061"/>
                  </a:ext>
                </a:extLst>
              </a:tr>
              <a:tr h="33722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Скорая медицинская помощь    </a:t>
                      </a:r>
                      <a:endParaRPr lang="ru-RU" sz="900" b="1" i="0" u="none" strike="noStrike" dirty="0">
                        <a:solidFill>
                          <a:srgbClr val="34343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302 445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3 657,3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1 106,1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192 958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63,8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4 292,71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74,9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374720"/>
                  </a:ext>
                </a:extLst>
              </a:tr>
              <a:tr h="27540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Амбулаторная помощь </a:t>
                      </a:r>
                      <a:endParaRPr lang="ru-RU" sz="900" b="1" i="0" u="none" strike="noStrike" dirty="0">
                        <a:solidFill>
                          <a:srgbClr val="34343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7 262,2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rgbClr val="34343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rgbClr val="34343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rgbClr val="34343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73,3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1978253"/>
                  </a:ext>
                </a:extLst>
              </a:tr>
              <a:tr h="2876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Стационарная помощь</a:t>
                      </a:r>
                      <a:endParaRPr lang="ru-RU" sz="900" b="1" i="0" u="none" strike="noStrike" dirty="0">
                        <a:solidFill>
                          <a:srgbClr val="34343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178 086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43 082,9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7 672,5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114 974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64,6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48 799,30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73,1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484223"/>
                  </a:ext>
                </a:extLst>
              </a:tr>
              <a:tr h="40075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Дневные стационары</a:t>
                      </a:r>
                      <a:endParaRPr lang="ru-RU" sz="900" b="1" i="0" u="none" strike="noStrike" dirty="0">
                        <a:solidFill>
                          <a:srgbClr val="34343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73 503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26 709,9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1 963,3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45 621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62,1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30 588,79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71,1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4457318"/>
                  </a:ext>
                </a:extLst>
              </a:tr>
              <a:tr h="60496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Медицинская реабилитация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11 622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34 865,0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405,2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7 487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64,4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35 187,89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65,0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723723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9855ABC-0F61-658A-404D-3206BB099BC0}"/>
              </a:ext>
            </a:extLst>
          </p:cNvPr>
          <p:cNvSpPr txBox="1"/>
          <p:nvPr/>
        </p:nvSpPr>
        <p:spPr>
          <a:xfrm>
            <a:off x="3153133" y="4659982"/>
            <a:ext cx="59766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dirty="0"/>
              <a:t> 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межтерриториальные расчеты - 680,0 млн. руб.</a:t>
            </a:r>
            <a:endParaRPr lang="ru-RU" sz="9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562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E2E53F3-1138-40C0-867F-BB3955471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-18454"/>
            <a:ext cx="2133600" cy="273844"/>
          </a:xfrm>
        </p:spPr>
        <p:txBody>
          <a:bodyPr/>
          <a:lstStyle/>
          <a:p>
            <a:pPr algn="r"/>
            <a:fld id="{BF45B26E-EAB6-9041-B058-137783D34EFA}" type="slidenum">
              <a:rPr lang="ru-RU" smtClean="0"/>
              <a:pPr algn="r"/>
              <a:t>3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587" y="6218"/>
            <a:ext cx="2075067" cy="5137282"/>
          </a:xfrm>
          <a:prstGeom prst="rect">
            <a:avLst/>
          </a:prstGeom>
          <a:solidFill>
            <a:srgbClr val="D9F4FF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0BD7667-1602-4DE0-8855-08275B2F5324}"/>
              </a:ext>
            </a:extLst>
          </p:cNvPr>
          <p:cNvSpPr txBox="1"/>
          <p:nvPr/>
        </p:nvSpPr>
        <p:spPr>
          <a:xfrm>
            <a:off x="1586" y="990861"/>
            <a:ext cx="213428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lang="ru-RU" sz="1600" b="1" dirty="0">
                <a:solidFill>
                  <a:srgbClr val="007BAF"/>
                </a:solidFill>
                <a:latin typeface="+mj-lt"/>
                <a:ea typeface="Arial"/>
                <a:cs typeface="Times New Roman" panose="02020603050405020304" pitchFamily="18" charset="0"/>
                <a:sym typeface="Arial"/>
              </a:rPr>
              <a:t>ВЫПОЛНЕНИЕ ОБЪЕМОВ ОКАЗАНИЯ МЕДИЦИНСКОЙ ПОМОЩИ </a:t>
            </a:r>
            <a:br>
              <a:rPr lang="ru-RU" sz="1600" b="1" dirty="0">
                <a:solidFill>
                  <a:srgbClr val="007BAF"/>
                </a:solidFill>
                <a:latin typeface="+mj-lt"/>
                <a:ea typeface="Arial"/>
                <a:cs typeface="Times New Roman" panose="02020603050405020304" pitchFamily="18" charset="0"/>
                <a:sym typeface="Arial"/>
              </a:rPr>
            </a:br>
            <a:r>
              <a:rPr lang="ru-RU" sz="1600" b="1" dirty="0">
                <a:solidFill>
                  <a:srgbClr val="007BAF"/>
                </a:solidFill>
                <a:latin typeface="+mj-lt"/>
                <a:ea typeface="Arial"/>
                <a:cs typeface="Times New Roman" panose="02020603050405020304" pitchFamily="18" charset="0"/>
                <a:sym typeface="Arial"/>
              </a:rPr>
              <a:t>И ФИНАНСОВОЕ ОБЕСПЕЧЕНИЕ </a:t>
            </a:r>
            <a:br>
              <a:rPr lang="ru-RU" sz="1600" b="1" dirty="0">
                <a:solidFill>
                  <a:srgbClr val="007BAF"/>
                </a:solidFill>
                <a:latin typeface="+mj-lt"/>
                <a:ea typeface="Arial"/>
                <a:cs typeface="Times New Roman" panose="02020603050405020304" pitchFamily="18" charset="0"/>
                <a:sym typeface="Arial"/>
              </a:rPr>
            </a:br>
            <a:r>
              <a:rPr lang="ru-RU" sz="1600" b="1" dirty="0">
                <a:solidFill>
                  <a:srgbClr val="007BAF"/>
                </a:solidFill>
                <a:latin typeface="+mj-lt"/>
                <a:ea typeface="Arial"/>
                <a:cs typeface="Times New Roman" panose="02020603050405020304" pitchFamily="18" charset="0"/>
                <a:sym typeface="Arial"/>
              </a:rPr>
              <a:t>ПРОФИЛАКТИ-ЧЕСКИХ МЕРОПРИЯТИЙ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lang="ru-RU" sz="1600" b="1" dirty="0">
                <a:solidFill>
                  <a:srgbClr val="007BAF"/>
                </a:solidFill>
                <a:latin typeface="+mj-lt"/>
                <a:ea typeface="Arial"/>
                <a:cs typeface="Times New Roman" panose="02020603050405020304" pitchFamily="18" charset="0"/>
                <a:sym typeface="Arial"/>
              </a:rPr>
              <a:t>В МО КО</a:t>
            </a:r>
            <a:br>
              <a:rPr lang="ru-RU" sz="1600" b="1" dirty="0">
                <a:solidFill>
                  <a:srgbClr val="007BAF"/>
                </a:solidFill>
                <a:latin typeface="+mj-lt"/>
                <a:ea typeface="Arial"/>
                <a:cs typeface="Times New Roman" panose="02020603050405020304" pitchFamily="18" charset="0"/>
                <a:sym typeface="Arial"/>
              </a:rPr>
            </a:br>
            <a:r>
              <a:rPr lang="ru-RU" sz="1600" b="1" dirty="0">
                <a:solidFill>
                  <a:srgbClr val="007BAF"/>
                </a:solidFill>
                <a:latin typeface="+mj-lt"/>
                <a:ea typeface="Arial"/>
                <a:cs typeface="Times New Roman" panose="02020603050405020304" pitchFamily="18" charset="0"/>
                <a:sym typeface="Arial"/>
              </a:rPr>
              <a:t>ЗА 9 МЕСЯЦЕВ 2024 Г.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endParaRPr lang="ru-RU" sz="1600" b="1" dirty="0">
              <a:solidFill>
                <a:srgbClr val="007BAF"/>
              </a:solidFill>
              <a:latin typeface="+mj-lt"/>
              <a:ea typeface="Arial"/>
              <a:cs typeface="Times New Roman" panose="02020603050405020304" pitchFamily="18" charset="0"/>
              <a:sym typeface="Arial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2168903E-5B4F-4920-9344-04DEF7B6E3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5822388"/>
              </p:ext>
            </p:extLst>
          </p:nvPr>
        </p:nvGraphicFramePr>
        <p:xfrm>
          <a:off x="2195736" y="255390"/>
          <a:ext cx="6678989" cy="4632719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1327209">
                  <a:extLst>
                    <a:ext uri="{9D8B030D-6E8A-4147-A177-3AD203B41FA5}">
                      <a16:colId xmlns:a16="http://schemas.microsoft.com/office/drawing/2014/main" val="2601769489"/>
                    </a:ext>
                  </a:extLst>
                </a:gridCol>
                <a:gridCol w="847524">
                  <a:extLst>
                    <a:ext uri="{9D8B030D-6E8A-4147-A177-3AD203B41FA5}">
                      <a16:colId xmlns:a16="http://schemas.microsoft.com/office/drawing/2014/main" val="3707512915"/>
                    </a:ext>
                  </a:extLst>
                </a:gridCol>
                <a:gridCol w="847524">
                  <a:extLst>
                    <a:ext uri="{9D8B030D-6E8A-4147-A177-3AD203B41FA5}">
                      <a16:colId xmlns:a16="http://schemas.microsoft.com/office/drawing/2014/main" val="2769326522"/>
                    </a:ext>
                  </a:extLst>
                </a:gridCol>
                <a:gridCol w="782995">
                  <a:extLst>
                    <a:ext uri="{9D8B030D-6E8A-4147-A177-3AD203B41FA5}">
                      <a16:colId xmlns:a16="http://schemas.microsoft.com/office/drawing/2014/main" val="2553543957"/>
                    </a:ext>
                  </a:extLst>
                </a:gridCol>
                <a:gridCol w="750164">
                  <a:extLst>
                    <a:ext uri="{9D8B030D-6E8A-4147-A177-3AD203B41FA5}">
                      <a16:colId xmlns:a16="http://schemas.microsoft.com/office/drawing/2014/main" val="3240517555"/>
                    </a:ext>
                  </a:extLst>
                </a:gridCol>
                <a:gridCol w="676115">
                  <a:extLst>
                    <a:ext uri="{9D8B030D-6E8A-4147-A177-3AD203B41FA5}">
                      <a16:colId xmlns:a16="http://schemas.microsoft.com/office/drawing/2014/main" val="2131906588"/>
                    </a:ext>
                  </a:extLst>
                </a:gridCol>
                <a:gridCol w="714205">
                  <a:extLst>
                    <a:ext uri="{9D8B030D-6E8A-4147-A177-3AD203B41FA5}">
                      <a16:colId xmlns:a16="http://schemas.microsoft.com/office/drawing/2014/main" val="295771199"/>
                    </a:ext>
                  </a:extLst>
                </a:gridCol>
                <a:gridCol w="733253">
                  <a:extLst>
                    <a:ext uri="{9D8B030D-6E8A-4147-A177-3AD203B41FA5}">
                      <a16:colId xmlns:a16="http://schemas.microsoft.com/office/drawing/2014/main" val="2294375640"/>
                    </a:ext>
                  </a:extLst>
                </a:gridCol>
              </a:tblGrid>
              <a:tr h="429791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Виды профилактических мероприятий</a:t>
                      </a:r>
                      <a:endParaRPr lang="ru-RU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Утверждено </a:t>
                      </a:r>
                      <a:b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2024 г.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Исполнено МО КО</a:t>
                      </a:r>
                      <a:b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9 месяцев 2024 г.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05631234"/>
                  </a:ext>
                </a:extLst>
              </a:tr>
              <a:tr h="4564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Объемы медицинской помощи </a:t>
                      </a:r>
                      <a:endParaRPr lang="ru-RU" sz="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 стоимость единицы объема, </a:t>
                      </a:r>
                    </a:p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Финансовое обеспечение медицинской помощи, </a:t>
                      </a:r>
                    </a:p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 руб.</a:t>
                      </a:r>
                      <a:endParaRPr lang="ru-RU" sz="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Объемы медицинской помощи, ед.</a:t>
                      </a:r>
                      <a:endParaRPr lang="ru-RU" sz="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 стоимость единицы объема, руб.</a:t>
                      </a:r>
                      <a:endParaRPr lang="ru-RU" sz="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Финансовое обеспечение медицинской помощи</a:t>
                      </a:r>
                      <a:endParaRPr lang="ru-RU" sz="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6320045"/>
                  </a:ext>
                </a:extLst>
              </a:tr>
              <a:tr h="2006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</a:t>
                      </a:r>
                      <a:endParaRPr lang="ru-RU" sz="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8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выполнения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166281"/>
                  </a:ext>
                </a:extLst>
              </a:tr>
              <a:tr h="1854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0" fontAlgn="ctr"/>
                      <a:r>
                        <a:rPr lang="ru-RU" sz="800" b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9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vMerge="1">
                  <a:txBody>
                    <a:bodyPr/>
                    <a:lstStyle/>
                    <a:p>
                      <a:r>
                        <a:rPr lang="ru-RU" sz="800" b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  <a:endParaRPr lang="ru-RU" dirty="0"/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выполнения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4745370"/>
                  </a:ext>
                </a:extLst>
              </a:tr>
              <a:tr h="50122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Профилактические медицинские осмотры</a:t>
                      </a:r>
                    </a:p>
                  </a:txBody>
                  <a:tcPr marL="36000" marR="36000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324 776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2 240,2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727,56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211 326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65,1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2 423,52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70,4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7274882"/>
                  </a:ext>
                </a:extLst>
              </a:tr>
              <a:tr h="39962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Диспансеризация</a:t>
                      </a:r>
                    </a:p>
                  </a:txBody>
                  <a:tcPr marL="36000" marR="36000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405 267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2 735,2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1 108,49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260 002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64,2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2 811,12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65,9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6358225"/>
                  </a:ext>
                </a:extLst>
              </a:tr>
              <a:tr h="433493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т.ч. углубленная диспансеризация</a:t>
                      </a:r>
                    </a:p>
                  </a:txBody>
                  <a:tcPr marL="36000" marR="36000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52 936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1 177,4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62,33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40 574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76,6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1 579,49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102,8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5471515"/>
                  </a:ext>
                </a:extLst>
              </a:tr>
              <a:tr h="372534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 т.ч. оценка репродуктивного здоровья</a:t>
                      </a:r>
                    </a:p>
                  </a:txBody>
                  <a:tcPr marL="36000" marR="36000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10 000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3 650,1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36,5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17 908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179,1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923,09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45,3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368827"/>
                  </a:ext>
                </a:extLst>
              </a:tr>
              <a:tr h="4013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Диспансерное наблюдение в т.ч.</a:t>
                      </a:r>
                    </a:p>
                  </a:txBody>
                  <a:tcPr marL="36000" marR="36000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272 968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2 229,9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608,69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177 002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64,8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2 588,57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75,3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7669032"/>
                  </a:ext>
                </a:extLst>
              </a:tr>
              <a:tr h="319128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онкобольных </a:t>
                      </a:r>
                    </a:p>
                  </a:txBody>
                  <a:tcPr marL="36000" marR="36000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46 983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3 142,3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147,63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16 151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34,4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3 177,56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34,8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4559422"/>
                  </a:ext>
                </a:extLst>
              </a:tr>
              <a:tr h="322299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больных ССЗ </a:t>
                      </a:r>
                    </a:p>
                  </a:txBody>
                  <a:tcPr marL="36000" marR="36000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130 583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2 638,1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344,49</a:t>
                      </a:r>
                    </a:p>
                    <a:p>
                      <a:pPr algn="ctr" rtl="0" fontAlgn="ctr"/>
                      <a:endParaRPr lang="ru-RU" sz="1000" b="0" i="0" u="none" strike="noStrike" dirty="0">
                        <a:solidFill>
                          <a:srgbClr val="34343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128 581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98,5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2 596,57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96,9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519699"/>
                  </a:ext>
                </a:extLst>
              </a:tr>
              <a:tr h="422991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больных сахарным диабетом</a:t>
                      </a:r>
                    </a:p>
                  </a:txBody>
                  <a:tcPr marL="36000" marR="36000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62 366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1 186,4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73,99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20 773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33,3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2 539,14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71,3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8513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4472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E2E53F3-1138-40C0-867F-BB3955471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-16034"/>
            <a:ext cx="2133600" cy="273844"/>
          </a:xfrm>
        </p:spPr>
        <p:txBody>
          <a:bodyPr/>
          <a:lstStyle/>
          <a:p>
            <a:pPr algn="r"/>
            <a:fld id="{BF45B26E-EAB6-9041-B058-137783D34EFA}" type="slidenum">
              <a:rPr lang="ru-RU" smtClean="0"/>
              <a:pPr algn="r"/>
              <a:t>4</a:t>
            </a:fld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A1B4B0B-1329-4983-B768-7318BC7E13C9}"/>
              </a:ext>
            </a:extLst>
          </p:cNvPr>
          <p:cNvSpPr/>
          <p:nvPr/>
        </p:nvSpPr>
        <p:spPr>
          <a:xfrm>
            <a:off x="1588" y="6218"/>
            <a:ext cx="1880067" cy="5137282"/>
          </a:xfrm>
          <a:prstGeom prst="rect">
            <a:avLst/>
          </a:prstGeom>
          <a:solidFill>
            <a:srgbClr val="D9F4FF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Shape 107">
            <a:extLst>
              <a:ext uri="{FF2B5EF4-FFF2-40B4-BE49-F238E27FC236}">
                <a16:creationId xmlns:a16="http://schemas.microsoft.com/office/drawing/2014/main" id="{464C7455-2188-4B2E-929E-508F45204A61}"/>
              </a:ext>
            </a:extLst>
          </p:cNvPr>
          <p:cNvSpPr txBox="1">
            <a:spLocks/>
          </p:cNvSpPr>
          <p:nvPr/>
        </p:nvSpPr>
        <p:spPr>
          <a:xfrm>
            <a:off x="-48860" y="896938"/>
            <a:ext cx="2017262" cy="2658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5" tIns="45700" rIns="91425" bIns="45700" rtlCol="0" anchor="ctr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lang="ru-RU" sz="1600" b="1" dirty="0">
                <a:solidFill>
                  <a:srgbClr val="007BAF"/>
                </a:solidFill>
                <a:ea typeface="Arial"/>
                <a:cs typeface="Times New Roman" panose="02020603050405020304" pitchFamily="18" charset="0"/>
                <a:sym typeface="Arial"/>
              </a:rPr>
              <a:t>ИСПОЛНЕНИЕ</a:t>
            </a:r>
            <a:br>
              <a:rPr lang="ru-RU" sz="1600" b="1" dirty="0">
                <a:solidFill>
                  <a:srgbClr val="007BAF"/>
                </a:solidFill>
                <a:ea typeface="Arial"/>
                <a:cs typeface="Times New Roman" panose="02020603050405020304" pitchFamily="18" charset="0"/>
                <a:sym typeface="Arial"/>
              </a:rPr>
            </a:br>
            <a:r>
              <a:rPr lang="ru-RU" sz="1600" b="1" dirty="0">
                <a:solidFill>
                  <a:srgbClr val="007BAF"/>
                </a:solidFill>
                <a:ea typeface="Arial"/>
                <a:cs typeface="Times New Roman" panose="02020603050405020304" pitchFamily="18" charset="0"/>
                <a:sym typeface="Arial"/>
              </a:rPr>
              <a:t>ПЛАНА ПРОВЕДЕНИЯ ДИАГНОСТИ-ЧЕСКИХ ИССЛЕДОВАНИЙ</a:t>
            </a:r>
            <a:br>
              <a:rPr lang="ru-RU" sz="1600" b="1" dirty="0">
                <a:solidFill>
                  <a:srgbClr val="007BAF"/>
                </a:solidFill>
                <a:ea typeface="Arial"/>
                <a:cs typeface="Times New Roman" panose="02020603050405020304" pitchFamily="18" charset="0"/>
                <a:sym typeface="Arial"/>
              </a:rPr>
            </a:br>
            <a:r>
              <a:rPr lang="ru-RU" sz="1600" b="1" dirty="0">
                <a:solidFill>
                  <a:srgbClr val="007BAF"/>
                </a:solidFill>
                <a:latin typeface="+mj-lt"/>
                <a:ea typeface="Arial"/>
                <a:cs typeface="Times New Roman" panose="02020603050405020304" pitchFamily="18" charset="0"/>
                <a:sym typeface="Arial"/>
              </a:rPr>
              <a:t>В МО КО</a:t>
            </a:r>
            <a:endParaRPr lang="ru-RU" sz="1600" b="1" dirty="0">
              <a:solidFill>
                <a:srgbClr val="007BAF"/>
              </a:solidFill>
              <a:ea typeface="Arial"/>
              <a:cs typeface="Times New Roman" panose="02020603050405020304" pitchFamily="18" charset="0"/>
              <a:sym typeface="Arial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8899DF1-87BD-4C4A-93F4-944951154C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855525"/>
              </p:ext>
            </p:extLst>
          </p:nvPr>
        </p:nvGraphicFramePr>
        <p:xfrm>
          <a:off x="1932103" y="102612"/>
          <a:ext cx="7048611" cy="4651038"/>
        </p:xfrm>
        <a:graphic>
          <a:graphicData uri="http://schemas.openxmlformats.org/drawingml/2006/table">
            <a:tbl>
              <a:tblPr lastRow="1">
                <a:tableStyleId>{ED083AE6-46FA-4A59-8FB0-9F97EB10719F}</a:tableStyleId>
              </a:tblPr>
              <a:tblGrid>
                <a:gridCol w="1679261">
                  <a:extLst>
                    <a:ext uri="{9D8B030D-6E8A-4147-A177-3AD203B41FA5}">
                      <a16:colId xmlns:a16="http://schemas.microsoft.com/office/drawing/2014/main" val="622779390"/>
                    </a:ext>
                  </a:extLst>
                </a:gridCol>
                <a:gridCol w="925817">
                  <a:extLst>
                    <a:ext uri="{9D8B030D-6E8A-4147-A177-3AD203B41FA5}">
                      <a16:colId xmlns:a16="http://schemas.microsoft.com/office/drawing/2014/main" val="2218670935"/>
                    </a:ext>
                  </a:extLst>
                </a:gridCol>
                <a:gridCol w="856313">
                  <a:extLst>
                    <a:ext uri="{9D8B030D-6E8A-4147-A177-3AD203B41FA5}">
                      <a16:colId xmlns:a16="http://schemas.microsoft.com/office/drawing/2014/main" val="2491283615"/>
                    </a:ext>
                  </a:extLst>
                </a:gridCol>
                <a:gridCol w="923039">
                  <a:extLst>
                    <a:ext uri="{9D8B030D-6E8A-4147-A177-3AD203B41FA5}">
                      <a16:colId xmlns:a16="http://schemas.microsoft.com/office/drawing/2014/main" val="4057175555"/>
                    </a:ext>
                  </a:extLst>
                </a:gridCol>
                <a:gridCol w="923039">
                  <a:extLst>
                    <a:ext uri="{9D8B030D-6E8A-4147-A177-3AD203B41FA5}">
                      <a16:colId xmlns:a16="http://schemas.microsoft.com/office/drawing/2014/main" val="1321335815"/>
                    </a:ext>
                  </a:extLst>
                </a:gridCol>
                <a:gridCol w="951557">
                  <a:extLst>
                    <a:ext uri="{9D8B030D-6E8A-4147-A177-3AD203B41FA5}">
                      <a16:colId xmlns:a16="http://schemas.microsoft.com/office/drawing/2014/main" val="2800903242"/>
                    </a:ext>
                  </a:extLst>
                </a:gridCol>
                <a:gridCol w="789585">
                  <a:extLst>
                    <a:ext uri="{9D8B030D-6E8A-4147-A177-3AD203B41FA5}">
                      <a16:colId xmlns:a16="http://schemas.microsoft.com/office/drawing/2014/main" val="2871747317"/>
                    </a:ext>
                  </a:extLst>
                </a:gridCol>
              </a:tblGrid>
              <a:tr h="283741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Диагностические исследования</a:t>
                      </a:r>
                      <a:endParaRPr lang="ru-RU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4" marR="4764" marT="476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Утверждено на 2024 г</a:t>
                      </a:r>
                      <a:endParaRPr lang="ru-RU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4" marR="4764" marT="476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Исполнено МО КО </a:t>
                      </a:r>
                      <a:br>
                        <a:rPr lang="ru-RU" sz="9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9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9 месяцев 2024  г</a:t>
                      </a:r>
                      <a:endParaRPr lang="ru-RU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4" marR="4764" marT="476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выполнения по финансовым средствам</a:t>
                      </a:r>
                      <a:endParaRPr lang="ru-RU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4" marR="4764" marT="476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920213"/>
                  </a:ext>
                </a:extLst>
              </a:tr>
              <a:tr h="5566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исследований</a:t>
                      </a:r>
                      <a:endParaRPr lang="ru-RU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4" marR="4764" marT="476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Стоимость  (млн. руб.)</a:t>
                      </a:r>
                      <a:endParaRPr lang="ru-RU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4" marR="4764" marT="476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 стоимость исследования (рублей)</a:t>
                      </a:r>
                      <a:endParaRPr lang="ru-RU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4" marR="4764" marT="476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исследований</a:t>
                      </a:r>
                      <a:endParaRPr lang="ru-RU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4" marR="4764" marT="476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 стоимость исследования (рублей)</a:t>
                      </a:r>
                      <a:endParaRPr lang="ru-RU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4" marR="4764" marT="476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967382"/>
                  </a:ext>
                </a:extLst>
              </a:tr>
              <a:tr h="2143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Компьютерная томография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4" marR="4764" marT="476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52 631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153,87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2 923,7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58 434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3 144,94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119,4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4550962"/>
                  </a:ext>
                </a:extLst>
              </a:tr>
              <a:tr h="2938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Магнитно-резонансная томография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4" marR="4764" marT="476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18 959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75,69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3 992,2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16 220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4 087,43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902680"/>
                  </a:ext>
                </a:extLst>
              </a:tr>
              <a:tr h="3185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УЗИ сердечно-сосудистой системы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4" marR="4764" marT="476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98 962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58,43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590,4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64 319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589,20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64,9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810838"/>
                  </a:ext>
                </a:extLst>
              </a:tr>
              <a:tr h="3296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Эндоскопические исследования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4" marR="4764" marT="476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32 245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34,91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1 082,6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28 451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1 079,89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88,0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675651"/>
                  </a:ext>
                </a:extLst>
              </a:tr>
              <a:tr h="5826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Молекулярно-генетические исследования с целью выявления онкологических заболеваний*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4" marR="4764" marT="476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1 168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10,62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9 091,4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19 927,59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4856631"/>
                  </a:ext>
                </a:extLst>
              </a:tr>
              <a:tr h="11602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Патологоанатомическое исследование </a:t>
                      </a:r>
                      <a:r>
                        <a:rPr lang="ru-RU" sz="9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биопсийного</a:t>
                      </a:r>
                      <a:r>
                        <a:rPr lang="ru-RU" sz="9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(операционного) материала с целью диагностики онкологических заболеваний и подбора противоопухолевой лекарственной терапии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4" marR="4764" marT="476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15 844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35,52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2 242,1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6 826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2 371,83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45,6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8979978"/>
                  </a:ext>
                </a:extLst>
              </a:tr>
              <a:tr h="5826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Тестирование на выявление новой коронавирусной инфекции (COVID-19)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4" marR="4764" marT="476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107 190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46,52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434,0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10 369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434,00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3154333"/>
                  </a:ext>
                </a:extLst>
              </a:tr>
              <a:tr h="3287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ru-RU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4" marR="4764" marT="476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BA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ru-RU" sz="1000" b="1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BA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415,56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BA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ru-RU" sz="1000" b="1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764" marR="4764" marT="476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BA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ru-RU" sz="1000" b="1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BA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ru-RU" sz="1000" b="1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BA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1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81,9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B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0061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3491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9761A3E-4896-490B-A6AB-EAAF53C7FD34}"/>
              </a:ext>
            </a:extLst>
          </p:cNvPr>
          <p:cNvSpPr/>
          <p:nvPr/>
        </p:nvSpPr>
        <p:spPr>
          <a:xfrm>
            <a:off x="1587" y="6217"/>
            <a:ext cx="9142414" cy="582261"/>
          </a:xfrm>
          <a:prstGeom prst="rect">
            <a:avLst/>
          </a:prstGeom>
          <a:solidFill>
            <a:srgbClr val="D9F4FF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Shape 107">
            <a:extLst>
              <a:ext uri="{FF2B5EF4-FFF2-40B4-BE49-F238E27FC236}">
                <a16:creationId xmlns:a16="http://schemas.microsoft.com/office/drawing/2014/main" id="{2DBD8D27-82DE-4C4E-84F7-4ECDCAAA9EA5}"/>
              </a:ext>
            </a:extLst>
          </p:cNvPr>
          <p:cNvSpPr txBox="1">
            <a:spLocks/>
          </p:cNvSpPr>
          <p:nvPr/>
        </p:nvSpPr>
        <p:spPr>
          <a:xfrm>
            <a:off x="353692" y="67989"/>
            <a:ext cx="8788721" cy="4136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5" tIns="45700" rIns="91425" bIns="45700" rtlCol="0" anchor="ctr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lang="ru-RU" sz="1700" b="1" dirty="0">
                <a:solidFill>
                  <a:srgbClr val="007BAF"/>
                </a:solidFill>
                <a:ea typeface="Arial"/>
                <a:cs typeface="Times New Roman" panose="02020603050405020304" pitchFamily="18" charset="0"/>
                <a:sym typeface="Arial"/>
              </a:rPr>
              <a:t>ОНКОЛОГИЯ – КРУГЛОСУТОЧНЫЙ СТАЦИОНАР ЗА </a:t>
            </a:r>
            <a:r>
              <a:rPr lang="ru-RU" sz="1800" b="1" dirty="0">
                <a:solidFill>
                  <a:srgbClr val="007BAF"/>
                </a:solidFill>
                <a:latin typeface="+mj-lt"/>
                <a:ea typeface="Arial"/>
                <a:cs typeface="Times New Roman" panose="02020603050405020304" pitchFamily="18" charset="0"/>
                <a:sym typeface="Arial"/>
              </a:rPr>
              <a:t>9 МЕСЯЦЕВ</a:t>
            </a:r>
            <a:r>
              <a:rPr lang="ru-RU" sz="1700" b="1" dirty="0">
                <a:solidFill>
                  <a:srgbClr val="007BAF"/>
                </a:solidFill>
                <a:cs typeface="Times New Roman" panose="02020603050405020304" pitchFamily="18" charset="0"/>
                <a:sym typeface="Arial"/>
              </a:rPr>
              <a:t> </a:t>
            </a:r>
            <a:r>
              <a:rPr lang="ru-RU" sz="1800" b="1" dirty="0">
                <a:solidFill>
                  <a:srgbClr val="007BAF"/>
                </a:solidFill>
                <a:ea typeface="Arial"/>
                <a:cs typeface="Times New Roman" panose="02020603050405020304" pitchFamily="18" charset="0"/>
                <a:sym typeface="Arial"/>
              </a:rPr>
              <a:t>2024 Г.</a:t>
            </a:r>
            <a:endParaRPr lang="ru-RU" sz="1900" b="1" dirty="0">
              <a:solidFill>
                <a:srgbClr val="007BAF"/>
              </a:solidFill>
              <a:ea typeface="Arial"/>
              <a:cs typeface="Times New Roman" panose="02020603050405020304" pitchFamily="18" charset="0"/>
              <a:sym typeface="Arial"/>
            </a:endParaRP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8D3DD315-6DF4-440D-A3A2-F4951C0533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8444752"/>
              </p:ext>
            </p:extLst>
          </p:nvPr>
        </p:nvGraphicFramePr>
        <p:xfrm>
          <a:off x="96078" y="878400"/>
          <a:ext cx="3475122" cy="39924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D1443CB3-D599-42F8-8FD0-0DB14AB9BE3C}"/>
              </a:ext>
            </a:extLst>
          </p:cNvPr>
          <p:cNvSpPr txBox="1"/>
          <p:nvPr/>
        </p:nvSpPr>
        <p:spPr>
          <a:xfrm>
            <a:off x="1305810" y="1995397"/>
            <a:ext cx="1221617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3200" b="1" dirty="0">
                <a:solidFill>
                  <a:srgbClr val="007B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9 016</a:t>
            </a:r>
          </a:p>
          <a:p>
            <a:pPr algn="ctr"/>
            <a:r>
              <a:rPr lang="ru-RU" sz="2000" b="1" dirty="0">
                <a:solidFill>
                  <a:srgbClr val="007B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случаев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B948CEA4-F383-426C-AE65-75275E8C7D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1969637"/>
              </p:ext>
            </p:extLst>
          </p:nvPr>
        </p:nvGraphicFramePr>
        <p:xfrm>
          <a:off x="3685521" y="878400"/>
          <a:ext cx="5362401" cy="3696017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1971060">
                  <a:extLst>
                    <a:ext uri="{9D8B030D-6E8A-4147-A177-3AD203B41FA5}">
                      <a16:colId xmlns:a16="http://schemas.microsoft.com/office/drawing/2014/main" val="3399791666"/>
                    </a:ext>
                  </a:extLst>
                </a:gridCol>
                <a:gridCol w="1051232">
                  <a:extLst>
                    <a:ext uri="{9D8B030D-6E8A-4147-A177-3AD203B41FA5}">
                      <a16:colId xmlns:a16="http://schemas.microsoft.com/office/drawing/2014/main" val="3765771188"/>
                    </a:ext>
                  </a:extLst>
                </a:gridCol>
                <a:gridCol w="1266511">
                  <a:extLst>
                    <a:ext uri="{9D8B030D-6E8A-4147-A177-3AD203B41FA5}">
                      <a16:colId xmlns:a16="http://schemas.microsoft.com/office/drawing/2014/main" val="1813948492"/>
                    </a:ext>
                  </a:extLst>
                </a:gridCol>
                <a:gridCol w="1073598">
                  <a:extLst>
                    <a:ext uri="{9D8B030D-6E8A-4147-A177-3AD203B41FA5}">
                      <a16:colId xmlns:a16="http://schemas.microsoft.com/office/drawing/2014/main" val="3856625643"/>
                    </a:ext>
                  </a:extLst>
                </a:gridCol>
              </a:tblGrid>
              <a:tr h="86395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Виды лечения</a:t>
                      </a:r>
                      <a:endParaRPr lang="ru-RU" sz="1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случаев</a:t>
                      </a:r>
                      <a:endParaRPr lang="ru-RU" sz="1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 финансирования (млн. руб.)  </a:t>
                      </a:r>
                      <a:endParaRPr lang="ru-RU" sz="1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 стоимость случая лечения (руб.)</a:t>
                      </a:r>
                      <a:endParaRPr lang="ru-RU" sz="1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3433906"/>
                  </a:ext>
                </a:extLst>
              </a:tr>
              <a:tr h="44660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Утверждено по ТП </a:t>
                      </a:r>
                      <a:b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2024 год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9 309</a:t>
                      </a: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878,45</a:t>
                      </a: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94 365,2</a:t>
                      </a: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913470"/>
                  </a:ext>
                </a:extLst>
              </a:tr>
              <a:tr h="29484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ВМП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418</a:t>
                      </a: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96,4</a:t>
                      </a: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230 558,30 </a:t>
                      </a: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280375"/>
                  </a:ext>
                </a:extLst>
              </a:tr>
              <a:tr h="29484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Хирургическое лечение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1 725</a:t>
                      </a: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190,4</a:t>
                      </a: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110 351,50 </a:t>
                      </a: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3933252"/>
                  </a:ext>
                </a:extLst>
              </a:tr>
              <a:tr h="300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Противоопухолевое лечение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4 230</a:t>
                      </a: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337,4</a:t>
                      </a: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79 774,00 </a:t>
                      </a: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1757658"/>
                  </a:ext>
                </a:extLst>
              </a:tr>
              <a:tr h="29484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Лучевая терапия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392</a:t>
                      </a: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49,1</a:t>
                      </a: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125 148,90 </a:t>
                      </a: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4474769"/>
                  </a:ext>
                </a:extLst>
              </a:tr>
              <a:tr h="29484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Прочие методы  лечения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1 525</a:t>
                      </a: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34,5</a:t>
                      </a: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22 600,10 </a:t>
                      </a: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8692651"/>
                  </a:ext>
                </a:extLst>
              </a:tr>
              <a:tr h="29484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Межтерриториальные расчеты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726</a:t>
                      </a: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162,1</a:t>
                      </a: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223 328,40 </a:t>
                      </a: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9793560"/>
                  </a:ext>
                </a:extLst>
              </a:tr>
              <a:tr h="29484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Исполнено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9 016</a:t>
                      </a: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869,8</a:t>
                      </a: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96 476,70 </a:t>
                      </a: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105350"/>
                  </a:ext>
                </a:extLst>
              </a:tr>
              <a:tr h="300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выполнения</a:t>
                      </a:r>
                      <a:endParaRPr lang="ru-RU" sz="1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96,9</a:t>
                      </a: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99,0</a:t>
                      </a: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102,2</a:t>
                      </a: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3230658"/>
                  </a:ext>
                </a:extLst>
              </a:tr>
            </a:tbl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E2E53F3-1138-40C0-867F-BB3955471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994"/>
            <a:ext cx="2133600" cy="273844"/>
          </a:xfrm>
        </p:spPr>
        <p:txBody>
          <a:bodyPr/>
          <a:lstStyle/>
          <a:p>
            <a:pPr algn="r"/>
            <a:fld id="{BF45B26E-EAB6-9041-B058-137783D34EFA}" type="slidenum">
              <a:rPr lang="ru-RU" smtClean="0"/>
              <a:pPr algn="r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794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587" y="6218"/>
            <a:ext cx="9142414" cy="566155"/>
          </a:xfrm>
          <a:prstGeom prst="rect">
            <a:avLst/>
          </a:prstGeom>
          <a:solidFill>
            <a:srgbClr val="D9F4FF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Shape 107"/>
          <p:cNvSpPr txBox="1">
            <a:spLocks/>
          </p:cNvSpPr>
          <p:nvPr/>
        </p:nvSpPr>
        <p:spPr>
          <a:xfrm>
            <a:off x="1588" y="46033"/>
            <a:ext cx="9090531" cy="48652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5" tIns="45700" rIns="91425" bIns="45700" rtlCol="0" anchor="ctr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lang="ru-RU" sz="1700" b="1" dirty="0">
                <a:solidFill>
                  <a:srgbClr val="007BAF"/>
                </a:solidFill>
                <a:ea typeface="Arial"/>
                <a:cs typeface="Times New Roman" panose="02020603050405020304" pitchFamily="18" charset="0"/>
                <a:sym typeface="Arial"/>
              </a:rPr>
              <a:t>ОНКОЛОГИЯ – ДНЕВНОЙ СТАЦИОНАР ЗА </a:t>
            </a:r>
            <a:r>
              <a:rPr lang="ru-RU" sz="1800" b="1" dirty="0">
                <a:solidFill>
                  <a:srgbClr val="007BAF"/>
                </a:solidFill>
                <a:latin typeface="+mj-lt"/>
                <a:ea typeface="Arial"/>
                <a:cs typeface="Times New Roman" panose="02020603050405020304" pitchFamily="18" charset="0"/>
                <a:sym typeface="Arial"/>
              </a:rPr>
              <a:t>9 МЕСЯЦЕВ </a:t>
            </a:r>
            <a:r>
              <a:rPr lang="ru-RU" sz="1800" b="1" dirty="0">
                <a:solidFill>
                  <a:srgbClr val="007BAF"/>
                </a:solidFill>
                <a:ea typeface="Arial"/>
                <a:cs typeface="Times New Roman" panose="02020603050405020304" pitchFamily="18" charset="0"/>
                <a:sym typeface="Arial"/>
              </a:rPr>
              <a:t>2024 Г.</a:t>
            </a:r>
            <a:endParaRPr lang="ru-RU" sz="1700" b="1" dirty="0">
              <a:solidFill>
                <a:srgbClr val="007BAF"/>
              </a:solidFill>
              <a:ea typeface="Arial"/>
              <a:cs typeface="Times New Roman" panose="02020603050405020304" pitchFamily="18" charset="0"/>
              <a:sym typeface="Arial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AA408FFF-622D-4705-A47B-2CE8E3B227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2726235"/>
              </p:ext>
            </p:extLst>
          </p:nvPr>
        </p:nvGraphicFramePr>
        <p:xfrm>
          <a:off x="-43681" y="879237"/>
          <a:ext cx="3487097" cy="39924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B9F343E1-7B44-4B38-B14E-DA1E1E4DA915}"/>
              </a:ext>
            </a:extLst>
          </p:cNvPr>
          <p:cNvSpPr txBox="1"/>
          <p:nvPr/>
        </p:nvSpPr>
        <p:spPr>
          <a:xfrm>
            <a:off x="1025415" y="1984348"/>
            <a:ext cx="134890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3200" b="1" dirty="0">
                <a:solidFill>
                  <a:srgbClr val="007B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9 373</a:t>
            </a:r>
          </a:p>
          <a:p>
            <a:pPr algn="ctr"/>
            <a:r>
              <a:rPr lang="ru-RU" sz="2000" b="1" dirty="0">
                <a:solidFill>
                  <a:srgbClr val="007B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случая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72A9F993-9E25-4410-8D37-1BB3B83BE4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0538446"/>
              </p:ext>
            </p:extLst>
          </p:nvPr>
        </p:nvGraphicFramePr>
        <p:xfrm>
          <a:off x="3506760" y="994036"/>
          <a:ext cx="5457400" cy="326711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005979">
                  <a:extLst>
                    <a:ext uri="{9D8B030D-6E8A-4147-A177-3AD203B41FA5}">
                      <a16:colId xmlns:a16="http://schemas.microsoft.com/office/drawing/2014/main" val="3399791666"/>
                    </a:ext>
                  </a:extLst>
                </a:gridCol>
                <a:gridCol w="1069855">
                  <a:extLst>
                    <a:ext uri="{9D8B030D-6E8A-4147-A177-3AD203B41FA5}">
                      <a16:colId xmlns:a16="http://schemas.microsoft.com/office/drawing/2014/main" val="3765771188"/>
                    </a:ext>
                  </a:extLst>
                </a:gridCol>
                <a:gridCol w="1288948">
                  <a:extLst>
                    <a:ext uri="{9D8B030D-6E8A-4147-A177-3AD203B41FA5}">
                      <a16:colId xmlns:a16="http://schemas.microsoft.com/office/drawing/2014/main" val="1813948492"/>
                    </a:ext>
                  </a:extLst>
                </a:gridCol>
                <a:gridCol w="1092618">
                  <a:extLst>
                    <a:ext uri="{9D8B030D-6E8A-4147-A177-3AD203B41FA5}">
                      <a16:colId xmlns:a16="http://schemas.microsoft.com/office/drawing/2014/main" val="3856625643"/>
                    </a:ext>
                  </a:extLst>
                </a:gridCol>
              </a:tblGrid>
              <a:tr h="95257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Виды лечения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случаев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 финансирования (млн. руб.)  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 стоимость случая лечения </a:t>
                      </a:r>
                    </a:p>
                    <a:p>
                      <a:pPr algn="ctr" rtl="0" fontAlgn="ctr"/>
                      <a:r>
                        <a:rPr lang="ru-RU" sz="11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(руб.)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3433906"/>
                  </a:ext>
                </a:extLst>
              </a:tr>
              <a:tr h="44660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Утверждено по ТП </a:t>
                      </a:r>
                      <a:br>
                        <a:rPr lang="ru-RU" sz="1100" b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2024 год</a:t>
                      </a:r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11 435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77 288,40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913470"/>
                  </a:ext>
                </a:extLst>
              </a:tr>
              <a:tr h="300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Противоопухолевое лечение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7 475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55 001,20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1757658"/>
                  </a:ext>
                </a:extLst>
              </a:tr>
              <a:tr h="29484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Лучевая терапия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50 313,30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4474769"/>
                  </a:ext>
                </a:extLst>
              </a:tr>
              <a:tr h="29484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Прочие методы  лечения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9 724,82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8692651"/>
                  </a:ext>
                </a:extLst>
              </a:tr>
              <a:tr h="29484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Межтерриториальные расчеты 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233 176,30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9793560"/>
                  </a:ext>
                </a:extLst>
              </a:tr>
              <a:tr h="29484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Исполнено</a:t>
                      </a:r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9 373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67 858,20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105350"/>
                  </a:ext>
                </a:extLst>
              </a:tr>
              <a:tr h="300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выполнения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6" marR="6416" marT="64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3230658"/>
                  </a:ext>
                </a:extLst>
              </a:tr>
            </a:tbl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E2E53F3-1138-40C0-867F-BB3955471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8812" y="-728"/>
            <a:ext cx="2133600" cy="273844"/>
          </a:xfrm>
        </p:spPr>
        <p:txBody>
          <a:bodyPr/>
          <a:lstStyle/>
          <a:p>
            <a:pPr algn="r"/>
            <a:fld id="{BF45B26E-EAB6-9041-B058-137783D34EFA}" type="slidenum">
              <a:rPr lang="ru-RU" smtClean="0"/>
              <a:pPr algn="r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7319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E2E53F3-1138-40C0-867F-BB3955471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24757" y="0"/>
            <a:ext cx="2133600" cy="273844"/>
          </a:xfrm>
        </p:spPr>
        <p:txBody>
          <a:bodyPr/>
          <a:lstStyle/>
          <a:p>
            <a:pPr algn="r"/>
            <a:fld id="{BF45B26E-EAB6-9041-B058-137783D34EFA}" type="slidenum">
              <a:rPr lang="ru-RU" smtClean="0"/>
              <a:pPr algn="r"/>
              <a:t>7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587" y="6218"/>
            <a:ext cx="2075067" cy="5137282"/>
          </a:xfrm>
          <a:prstGeom prst="rect">
            <a:avLst/>
          </a:prstGeom>
          <a:solidFill>
            <a:srgbClr val="D9F4FF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0BD7667-1602-4DE0-8855-08275B2F5324}"/>
              </a:ext>
            </a:extLst>
          </p:cNvPr>
          <p:cNvSpPr txBox="1"/>
          <p:nvPr/>
        </p:nvSpPr>
        <p:spPr>
          <a:xfrm>
            <a:off x="1586" y="990861"/>
            <a:ext cx="213428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lang="ru-RU" sz="1600" b="1" dirty="0">
                <a:solidFill>
                  <a:srgbClr val="007BAF"/>
                </a:solidFill>
                <a:latin typeface="+mj-lt"/>
                <a:ea typeface="Arial"/>
                <a:cs typeface="Times New Roman" panose="02020603050405020304" pitchFamily="18" charset="0"/>
                <a:sym typeface="Arial"/>
              </a:rPr>
              <a:t>ВЫПОЛНЕНИЕ ОБЪЕМОВ ОКАЗАНИЯ МЕДИЦИНСКОЙ ПОМОЩИ </a:t>
            </a:r>
            <a:br>
              <a:rPr lang="ru-RU" sz="1600" b="1" dirty="0">
                <a:solidFill>
                  <a:srgbClr val="007BAF"/>
                </a:solidFill>
                <a:latin typeface="+mj-lt"/>
                <a:ea typeface="Arial"/>
                <a:cs typeface="Times New Roman" panose="02020603050405020304" pitchFamily="18" charset="0"/>
                <a:sym typeface="Arial"/>
              </a:rPr>
            </a:br>
            <a:r>
              <a:rPr lang="ru-RU" sz="1600" b="1" dirty="0">
                <a:solidFill>
                  <a:srgbClr val="007BAF"/>
                </a:solidFill>
                <a:latin typeface="+mj-lt"/>
                <a:ea typeface="Arial"/>
                <a:cs typeface="Times New Roman" panose="02020603050405020304" pitchFamily="18" charset="0"/>
                <a:sym typeface="Arial"/>
              </a:rPr>
              <a:t>И ФИНАНСОВОЕ ОБЕСПЕЧЕНИЕ </a:t>
            </a:r>
            <a:br>
              <a:rPr lang="ru-RU" sz="1600" b="1" dirty="0">
                <a:solidFill>
                  <a:srgbClr val="007BAF"/>
                </a:solidFill>
                <a:latin typeface="+mj-lt"/>
                <a:ea typeface="Arial"/>
                <a:cs typeface="Times New Roman" panose="02020603050405020304" pitchFamily="18" charset="0"/>
                <a:sym typeface="Arial"/>
              </a:rPr>
            </a:br>
            <a:r>
              <a:rPr lang="ru-RU" sz="1600" b="1" dirty="0">
                <a:solidFill>
                  <a:srgbClr val="007BAF"/>
                </a:solidFill>
                <a:latin typeface="+mj-lt"/>
                <a:ea typeface="Arial"/>
                <a:cs typeface="Times New Roman" panose="02020603050405020304" pitchFamily="18" charset="0"/>
                <a:sym typeface="Arial"/>
              </a:rPr>
              <a:t>ПО МЕДИЦИНСКОЙ РЕАБИЛИТАЦИИ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lang="ru-RU" sz="1600" b="1" dirty="0">
                <a:solidFill>
                  <a:srgbClr val="007BAF"/>
                </a:solidFill>
                <a:latin typeface="+mj-lt"/>
                <a:ea typeface="Arial"/>
                <a:cs typeface="Times New Roman" panose="02020603050405020304" pitchFamily="18" charset="0"/>
                <a:sym typeface="Arial"/>
              </a:rPr>
              <a:t>В МО КО</a:t>
            </a:r>
            <a:br>
              <a:rPr lang="ru-RU" sz="1600" b="1" dirty="0">
                <a:solidFill>
                  <a:srgbClr val="007BAF"/>
                </a:solidFill>
                <a:latin typeface="+mj-lt"/>
                <a:ea typeface="Arial"/>
                <a:cs typeface="Times New Roman" panose="02020603050405020304" pitchFamily="18" charset="0"/>
                <a:sym typeface="Arial"/>
              </a:rPr>
            </a:br>
            <a:r>
              <a:rPr lang="ru-RU" sz="1600" b="1" dirty="0">
                <a:solidFill>
                  <a:srgbClr val="007BAF"/>
                </a:solidFill>
                <a:latin typeface="+mj-lt"/>
                <a:ea typeface="Arial"/>
                <a:cs typeface="Times New Roman" panose="02020603050405020304" pitchFamily="18" charset="0"/>
                <a:sym typeface="Arial"/>
              </a:rPr>
              <a:t>ЗА 9 МЕСЯЦЕВ 2024 Г.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endParaRPr lang="ru-RU" sz="1600" b="1" dirty="0">
              <a:solidFill>
                <a:srgbClr val="007BAF"/>
              </a:solidFill>
              <a:latin typeface="+mj-lt"/>
              <a:ea typeface="Arial"/>
              <a:cs typeface="Times New Roman" panose="02020603050405020304" pitchFamily="18" charset="0"/>
              <a:sym typeface="Arial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2168903E-5B4F-4920-9344-04DEF7B6E3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6091630"/>
              </p:ext>
            </p:extLst>
          </p:nvPr>
        </p:nvGraphicFramePr>
        <p:xfrm>
          <a:off x="2203450" y="570955"/>
          <a:ext cx="6803390" cy="3785166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1379980">
                  <a:extLst>
                    <a:ext uri="{9D8B030D-6E8A-4147-A177-3AD203B41FA5}">
                      <a16:colId xmlns:a16="http://schemas.microsoft.com/office/drawing/2014/main" val="2601769489"/>
                    </a:ext>
                  </a:extLst>
                </a:gridCol>
                <a:gridCol w="858867">
                  <a:extLst>
                    <a:ext uri="{9D8B030D-6E8A-4147-A177-3AD203B41FA5}">
                      <a16:colId xmlns:a16="http://schemas.microsoft.com/office/drawing/2014/main" val="3707512915"/>
                    </a:ext>
                  </a:extLst>
                </a:gridCol>
                <a:gridCol w="858867">
                  <a:extLst>
                    <a:ext uri="{9D8B030D-6E8A-4147-A177-3AD203B41FA5}">
                      <a16:colId xmlns:a16="http://schemas.microsoft.com/office/drawing/2014/main" val="2769326522"/>
                    </a:ext>
                  </a:extLst>
                </a:gridCol>
                <a:gridCol w="829917">
                  <a:extLst>
                    <a:ext uri="{9D8B030D-6E8A-4147-A177-3AD203B41FA5}">
                      <a16:colId xmlns:a16="http://schemas.microsoft.com/office/drawing/2014/main" val="2553543957"/>
                    </a:ext>
                  </a:extLst>
                </a:gridCol>
                <a:gridCol w="615885">
                  <a:extLst>
                    <a:ext uri="{9D8B030D-6E8A-4147-A177-3AD203B41FA5}">
                      <a16:colId xmlns:a16="http://schemas.microsoft.com/office/drawing/2014/main" val="3240517555"/>
                    </a:ext>
                  </a:extLst>
                </a:gridCol>
                <a:gridCol w="679268">
                  <a:extLst>
                    <a:ext uri="{9D8B030D-6E8A-4147-A177-3AD203B41FA5}">
                      <a16:colId xmlns:a16="http://schemas.microsoft.com/office/drawing/2014/main" val="2131906588"/>
                    </a:ext>
                  </a:extLst>
                </a:gridCol>
                <a:gridCol w="837540">
                  <a:extLst>
                    <a:ext uri="{9D8B030D-6E8A-4147-A177-3AD203B41FA5}">
                      <a16:colId xmlns:a16="http://schemas.microsoft.com/office/drawing/2014/main" val="295771199"/>
                    </a:ext>
                  </a:extLst>
                </a:gridCol>
                <a:gridCol w="743066">
                  <a:extLst>
                    <a:ext uri="{9D8B030D-6E8A-4147-A177-3AD203B41FA5}">
                      <a16:colId xmlns:a16="http://schemas.microsoft.com/office/drawing/2014/main" val="2294375640"/>
                    </a:ext>
                  </a:extLst>
                </a:gridCol>
              </a:tblGrid>
              <a:tr h="425594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Медицинская помощь по условиям оказания</a:t>
                      </a:r>
                      <a:endParaRPr lang="ru-RU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Утверждено МО КО</a:t>
                      </a:r>
                      <a:b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2024 г.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Исполнено МО КО  </a:t>
                      </a:r>
                      <a:b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9 месяцев 2024 г.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05631234"/>
                  </a:ext>
                </a:extLst>
              </a:tr>
              <a:tr h="7767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Объемы медицинской помощи </a:t>
                      </a:r>
                      <a:endParaRPr lang="ru-RU" sz="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 стоимость единицы объема, </a:t>
                      </a:r>
                    </a:p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Финансовое обеспечение медицинской помощи, </a:t>
                      </a:r>
                    </a:p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руб.</a:t>
                      </a:r>
                      <a:endParaRPr lang="ru-RU" sz="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Объемы медицинской помощи, ед.</a:t>
                      </a:r>
                      <a:endParaRPr lang="ru-RU" sz="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 стоимость единицы объема, руб.</a:t>
                      </a:r>
                      <a:endParaRPr lang="ru-RU" sz="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Финансовое обеспечение медицинской помощи</a:t>
                      </a:r>
                      <a:endParaRPr lang="ru-RU" sz="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6320045"/>
                  </a:ext>
                </a:extLst>
              </a:tr>
              <a:tr h="4103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</a:t>
                      </a:r>
                      <a:endParaRPr lang="ru-RU" sz="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выполнения</a:t>
                      </a:r>
                      <a:endParaRPr lang="ru-RU" sz="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выполнения</a:t>
                      </a:r>
                      <a:endParaRPr lang="ru-RU" sz="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353353"/>
                  </a:ext>
                </a:extLst>
              </a:tr>
              <a:tr h="5475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Медицинская реабилитация - всего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050" b="0" i="0" u="none" strike="noStrike" dirty="0">
                        <a:solidFill>
                          <a:srgbClr val="34343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050" b="0" i="0" u="none" strike="noStrike" dirty="0">
                        <a:solidFill>
                          <a:srgbClr val="34343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401,1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050" b="0" i="0" u="none" strike="noStrike" dirty="0">
                        <a:solidFill>
                          <a:srgbClr val="34343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050" b="0" i="0" u="none" strike="noStrike" dirty="0">
                        <a:solidFill>
                          <a:srgbClr val="34343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050" b="0" i="0" u="none" strike="noStrike" dirty="0">
                        <a:solidFill>
                          <a:srgbClr val="34343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65,1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301360"/>
                  </a:ext>
                </a:extLst>
              </a:tr>
              <a:tr h="5475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амбулаторных условиях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50" b="0" i="0" u="none" strike="noStrike" kern="1200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3 234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21 618,9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69,9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50" b="0" i="0" u="none" strike="noStrike" kern="1200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2 688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50" b="0" i="0" u="none" strike="noStrike" kern="1200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83,1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50" b="0" i="0" u="none" strike="noStrike" kern="1200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18 184,4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69,9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7274882"/>
                  </a:ext>
                </a:extLst>
              </a:tr>
              <a:tr h="48608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условиях круглосуточного стационара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50" b="0" i="0" u="none" strike="noStrike" kern="1200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5 586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46 995,3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262,5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50" b="0" i="0" u="none" strike="noStrike" kern="120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3 512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50" b="0" i="0" u="none" strike="noStrike" kern="1200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62,9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50" b="0" i="0" u="none" strike="noStrike" kern="1200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52 413,2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70,1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6358225"/>
                  </a:ext>
                </a:extLst>
              </a:tr>
              <a:tr h="56735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условиях дневного стационара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50" b="0" i="0" u="none" strike="noStrike" kern="1200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2 702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25 430,6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68,7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50" b="0" i="0" u="none" strike="noStrike" kern="1200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1 251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50" b="0" i="0" u="none" strike="noStrike" kern="1200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46,3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50" b="0" i="0" u="none" strike="noStrike" kern="1200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22 657,5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41,3</a:t>
                      </a:r>
                    </a:p>
                  </a:txBody>
                  <a:tcPr marL="6989" marR="6989" marT="698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76690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7443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E2E53F3-1138-40C0-867F-BB3955471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-41941"/>
            <a:ext cx="2133600" cy="273844"/>
          </a:xfrm>
        </p:spPr>
        <p:txBody>
          <a:bodyPr/>
          <a:lstStyle/>
          <a:p>
            <a:pPr algn="r"/>
            <a:fld id="{BF45B26E-EAB6-9041-B058-137783D34EFA}" type="slidenum">
              <a:rPr lang="ru-RU" smtClean="0"/>
              <a:pPr algn="r"/>
              <a:t>8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588" y="6218"/>
            <a:ext cx="2133600" cy="5137282"/>
          </a:xfrm>
          <a:prstGeom prst="rect">
            <a:avLst/>
          </a:prstGeom>
          <a:solidFill>
            <a:srgbClr val="D9F4FF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Shape 107"/>
          <p:cNvSpPr txBox="1">
            <a:spLocks/>
          </p:cNvSpPr>
          <p:nvPr/>
        </p:nvSpPr>
        <p:spPr>
          <a:xfrm>
            <a:off x="1588" y="638912"/>
            <a:ext cx="2275840" cy="2658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5" tIns="45700" rIns="91425" bIns="45700" rtlCol="0" anchor="ctr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lang="ru-RU" sz="1600" b="1" dirty="0">
                <a:solidFill>
                  <a:srgbClr val="007BAF"/>
                </a:solidFill>
                <a:ea typeface="Arial"/>
                <a:cs typeface="Times New Roman" panose="02020603050405020304" pitchFamily="18" charset="0"/>
                <a:sym typeface="Arial"/>
              </a:rPr>
              <a:t>МЕЖТЕРРИТО-РИАЛЬНЫЕ РАСЧЕТЫ </a:t>
            </a:r>
            <a:br>
              <a:rPr lang="ru-RU" sz="1600" b="1" dirty="0">
                <a:solidFill>
                  <a:srgbClr val="007BAF"/>
                </a:solidFill>
                <a:ea typeface="Arial"/>
                <a:cs typeface="Times New Roman" panose="02020603050405020304" pitchFamily="18" charset="0"/>
                <a:sym typeface="Arial"/>
              </a:rPr>
            </a:br>
            <a:r>
              <a:rPr lang="ru-RU" sz="1600" b="1" dirty="0">
                <a:solidFill>
                  <a:srgbClr val="007BAF"/>
                </a:solidFill>
                <a:ea typeface="Arial"/>
                <a:cs typeface="Times New Roman" panose="02020603050405020304" pitchFamily="18" charset="0"/>
                <a:sym typeface="Arial"/>
              </a:rPr>
              <a:t>ЗА </a:t>
            </a:r>
            <a:r>
              <a:rPr lang="ru-RU" sz="1600" b="1" dirty="0">
                <a:solidFill>
                  <a:srgbClr val="007BAF"/>
                </a:solidFill>
                <a:latin typeface="+mj-lt"/>
                <a:ea typeface="Arial"/>
                <a:cs typeface="Times New Roman" panose="02020603050405020304" pitchFamily="18" charset="0"/>
                <a:sym typeface="Arial"/>
              </a:rPr>
              <a:t>9 МЕСЯЦЕВ </a:t>
            </a:r>
            <a:br>
              <a:rPr lang="ru-RU" sz="1600" b="1" dirty="0">
                <a:solidFill>
                  <a:srgbClr val="007BAF"/>
                </a:solidFill>
                <a:latin typeface="+mj-lt"/>
                <a:ea typeface="Arial"/>
                <a:cs typeface="Times New Roman" panose="02020603050405020304" pitchFamily="18" charset="0"/>
                <a:sym typeface="Arial"/>
              </a:rPr>
            </a:br>
            <a:r>
              <a:rPr lang="ru-RU" sz="1600" b="1" dirty="0">
                <a:solidFill>
                  <a:srgbClr val="007BAF"/>
                </a:solidFill>
                <a:ea typeface="Arial"/>
                <a:cs typeface="Times New Roman" panose="02020603050405020304" pitchFamily="18" charset="0"/>
                <a:sym typeface="Arial"/>
              </a:rPr>
              <a:t>2024 Г.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A221B389-B430-481E-9F1E-98D487D76C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344109"/>
              </p:ext>
            </p:extLst>
          </p:nvPr>
        </p:nvGraphicFramePr>
        <p:xfrm>
          <a:off x="2249519" y="326058"/>
          <a:ext cx="6782800" cy="4561482"/>
        </p:xfrm>
        <a:graphic>
          <a:graphicData uri="http://schemas.openxmlformats.org/drawingml/2006/table">
            <a:tbl>
              <a:tblPr/>
              <a:tblGrid>
                <a:gridCol w="2147721">
                  <a:extLst>
                    <a:ext uri="{9D8B030D-6E8A-4147-A177-3AD203B41FA5}">
                      <a16:colId xmlns:a16="http://schemas.microsoft.com/office/drawing/2014/main" val="1421391165"/>
                    </a:ext>
                  </a:extLst>
                </a:gridCol>
                <a:gridCol w="1424621">
                  <a:extLst>
                    <a:ext uri="{9D8B030D-6E8A-4147-A177-3AD203B41FA5}">
                      <a16:colId xmlns:a16="http://schemas.microsoft.com/office/drawing/2014/main" val="1774417508"/>
                    </a:ext>
                  </a:extLst>
                </a:gridCol>
                <a:gridCol w="1585517">
                  <a:extLst>
                    <a:ext uri="{9D8B030D-6E8A-4147-A177-3AD203B41FA5}">
                      <a16:colId xmlns:a16="http://schemas.microsoft.com/office/drawing/2014/main" val="2881769005"/>
                    </a:ext>
                  </a:extLst>
                </a:gridCol>
                <a:gridCol w="1624941">
                  <a:extLst>
                    <a:ext uri="{9D8B030D-6E8A-4147-A177-3AD203B41FA5}">
                      <a16:colId xmlns:a16="http://schemas.microsoft.com/office/drawing/2014/main" val="3603511308"/>
                    </a:ext>
                  </a:extLst>
                </a:gridCol>
              </a:tblGrid>
              <a:tr h="6035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027" marR="7027" marT="702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Число случаев</a:t>
                      </a:r>
                    </a:p>
                  </a:txBody>
                  <a:tcPr marL="7027" marR="7027" marT="702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 оплаты</a:t>
                      </a:r>
                    </a:p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(млн. руб.)</a:t>
                      </a:r>
                    </a:p>
                  </a:txBody>
                  <a:tcPr marL="7027" marR="7027" marT="702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 стоимость одного случая (руб.)</a:t>
                      </a:r>
                    </a:p>
                  </a:txBody>
                  <a:tcPr marL="7027" marR="7027" marT="702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4918190"/>
                  </a:ext>
                </a:extLst>
              </a:tr>
              <a:tr h="41652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СКОРАЯ МЕДИЦИНСКАЯ ПОМОЩЬ</a:t>
                      </a:r>
                    </a:p>
                    <a:p>
                      <a:pPr algn="l" rtl="0" fontAlgn="ctr"/>
                      <a:endParaRPr lang="ru-RU" sz="1200" b="1" i="0" u="none" strike="noStrike" kern="1200" dirty="0">
                        <a:solidFill>
                          <a:srgbClr val="34343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027" marR="7027" marT="702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3 789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4 447,8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697240"/>
                  </a:ext>
                </a:extLst>
              </a:tr>
              <a:tr h="17713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ПОЛИКЛИНИКА, </a:t>
                      </a:r>
                      <a:br>
                        <a:rPr lang="ru-RU" sz="1200" b="1" i="0" u="none" strike="noStrike" kern="1200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200" b="1" i="0" u="none" strike="noStrike" kern="1200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из них:</a:t>
                      </a:r>
                    </a:p>
                    <a:p>
                      <a:pPr algn="l" rtl="0" fontAlgn="ctr"/>
                      <a:endParaRPr lang="ru-RU" sz="700" b="1" i="0" u="none" strike="noStrike" kern="1200" dirty="0">
                        <a:solidFill>
                          <a:srgbClr val="34343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027" marR="7027" marT="702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32 388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2 859,5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7435093"/>
                  </a:ext>
                </a:extLst>
              </a:tr>
              <a:tr h="294391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kern="1200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диагностические исследования</a:t>
                      </a:r>
                    </a:p>
                  </a:txBody>
                  <a:tcPr marL="7027" marR="7027" marT="702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13 115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3 193,0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474025"/>
                  </a:ext>
                </a:extLst>
              </a:tr>
              <a:tr h="41652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 kern="1200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СТАЦИОНАР, </a:t>
                      </a:r>
                    </a:p>
                    <a:p>
                      <a:pPr algn="l" rtl="0" fontAlgn="ctr"/>
                      <a:r>
                        <a:rPr lang="ru-RU" sz="1200" b="1" i="0" u="none" strike="noStrike" kern="1200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из них:</a:t>
                      </a:r>
                    </a:p>
                  </a:txBody>
                  <a:tcPr marL="7027" marR="7027" marT="702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3 512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103 516,9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348102"/>
                  </a:ext>
                </a:extLst>
              </a:tr>
              <a:tr h="234122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kern="1200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                            ВМП    </a:t>
                      </a:r>
                    </a:p>
                  </a:txBody>
                  <a:tcPr marL="7027" marR="7027" marT="702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241 056,6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5454762"/>
                  </a:ext>
                </a:extLst>
              </a:tr>
              <a:tr h="6035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 kern="1200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ДНЕВНОЙ СТАЦИОНАР, </a:t>
                      </a:r>
                    </a:p>
                    <a:p>
                      <a:pPr algn="l" rtl="0" fontAlgn="ctr"/>
                      <a:r>
                        <a:rPr lang="ru-RU" sz="1200" b="1" i="0" u="none" strike="noStrike" kern="1200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из них:</a:t>
                      </a:r>
                    </a:p>
                  </a:txBody>
                  <a:tcPr marL="7027" marR="7027" marT="702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196 756,8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9633370"/>
                  </a:ext>
                </a:extLst>
              </a:tr>
              <a:tr h="234122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kern="1200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ЭКО</a:t>
                      </a:r>
                    </a:p>
                  </a:txBody>
                  <a:tcPr marL="7027" marR="7027" marT="702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113 145,1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7141004"/>
                  </a:ext>
                </a:extLst>
              </a:tr>
              <a:tr h="23412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МЕДИЦИНСКАЯ РЕАБИЛИТАЦИЯ</a:t>
                      </a:r>
                    </a:p>
                  </a:txBody>
                  <a:tcPr marL="7027" marR="7027" marT="702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59 783,1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4360489"/>
                  </a:ext>
                </a:extLst>
              </a:tr>
              <a:tr h="34445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ВСЕГО</a:t>
                      </a:r>
                    </a:p>
                  </a:txBody>
                  <a:tcPr marL="7027" marR="7027" marT="702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1455122"/>
                  </a:ext>
                </a:extLst>
              </a:tr>
              <a:tr h="34445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выполнения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27" marR="7027" marT="702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30132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3271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E2E53F3-1138-40C0-867F-BB3955471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273844"/>
          </a:xfrm>
        </p:spPr>
        <p:txBody>
          <a:bodyPr/>
          <a:lstStyle/>
          <a:p>
            <a:pPr algn="r"/>
            <a:fld id="{BF45B26E-EAB6-9041-B058-137783D34EFA}" type="slidenum">
              <a:rPr lang="ru-RU" smtClean="0"/>
              <a:pPr algn="r"/>
              <a:t>9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588" y="6218"/>
            <a:ext cx="1749574" cy="5137282"/>
          </a:xfrm>
          <a:prstGeom prst="rect">
            <a:avLst/>
          </a:prstGeom>
          <a:solidFill>
            <a:srgbClr val="D9F4FF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Shape 107"/>
          <p:cNvSpPr txBox="1">
            <a:spLocks/>
          </p:cNvSpPr>
          <p:nvPr/>
        </p:nvSpPr>
        <p:spPr>
          <a:xfrm>
            <a:off x="-26321" y="832061"/>
            <a:ext cx="1749574" cy="2658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5" tIns="45700" rIns="91425" bIns="45700" rtlCol="0" anchor="ctr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lang="ru-RU" sz="1700" b="1" dirty="0">
                <a:solidFill>
                  <a:srgbClr val="007BAF"/>
                </a:solidFill>
                <a:ea typeface="Arial"/>
                <a:cs typeface="Times New Roman" panose="02020603050405020304" pitchFamily="18" charset="0"/>
                <a:sym typeface="Arial"/>
              </a:rPr>
              <a:t>СВЕРХ БАЗОВОЙ ПРОГРАММЫ ОМС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F1E7784D-CAC1-4A89-9798-4E05CECADC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478506"/>
              </p:ext>
            </p:extLst>
          </p:nvPr>
        </p:nvGraphicFramePr>
        <p:xfrm>
          <a:off x="1799144" y="162206"/>
          <a:ext cx="7129318" cy="4586036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1755399">
                  <a:extLst>
                    <a:ext uri="{9D8B030D-6E8A-4147-A177-3AD203B41FA5}">
                      <a16:colId xmlns:a16="http://schemas.microsoft.com/office/drawing/2014/main" val="3136474445"/>
                    </a:ext>
                  </a:extLst>
                </a:gridCol>
                <a:gridCol w="800512">
                  <a:extLst>
                    <a:ext uri="{9D8B030D-6E8A-4147-A177-3AD203B41FA5}">
                      <a16:colId xmlns:a16="http://schemas.microsoft.com/office/drawing/2014/main" val="901557187"/>
                    </a:ext>
                  </a:extLst>
                </a:gridCol>
                <a:gridCol w="734523">
                  <a:extLst>
                    <a:ext uri="{9D8B030D-6E8A-4147-A177-3AD203B41FA5}">
                      <a16:colId xmlns:a16="http://schemas.microsoft.com/office/drawing/2014/main" val="3084748827"/>
                    </a:ext>
                  </a:extLst>
                </a:gridCol>
                <a:gridCol w="852397">
                  <a:extLst>
                    <a:ext uri="{9D8B030D-6E8A-4147-A177-3AD203B41FA5}">
                      <a16:colId xmlns:a16="http://schemas.microsoft.com/office/drawing/2014/main" val="4246215652"/>
                    </a:ext>
                  </a:extLst>
                </a:gridCol>
                <a:gridCol w="705748">
                  <a:extLst>
                    <a:ext uri="{9D8B030D-6E8A-4147-A177-3AD203B41FA5}">
                      <a16:colId xmlns:a16="http://schemas.microsoft.com/office/drawing/2014/main" val="4136713674"/>
                    </a:ext>
                  </a:extLst>
                </a:gridCol>
                <a:gridCol w="734029">
                  <a:extLst>
                    <a:ext uri="{9D8B030D-6E8A-4147-A177-3AD203B41FA5}">
                      <a16:colId xmlns:a16="http://schemas.microsoft.com/office/drawing/2014/main" val="66498896"/>
                    </a:ext>
                  </a:extLst>
                </a:gridCol>
                <a:gridCol w="709025">
                  <a:extLst>
                    <a:ext uri="{9D8B030D-6E8A-4147-A177-3AD203B41FA5}">
                      <a16:colId xmlns:a16="http://schemas.microsoft.com/office/drawing/2014/main" val="2062096982"/>
                    </a:ext>
                  </a:extLst>
                </a:gridCol>
                <a:gridCol w="837685">
                  <a:extLst>
                    <a:ext uri="{9D8B030D-6E8A-4147-A177-3AD203B41FA5}">
                      <a16:colId xmlns:a16="http://schemas.microsoft.com/office/drawing/2014/main" val="3627498112"/>
                    </a:ext>
                  </a:extLst>
                </a:gridCol>
              </a:tblGrid>
              <a:tr h="265965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Медицинская помощь по условиям оказания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Утверждено на 2024 г.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u="none" strike="noStrike" dirty="0">
                          <a:solidFill>
                            <a:schemeClr val="bg1"/>
                          </a:solidFill>
                          <a:effectLst/>
                          <a:highlight>
                            <a:srgbClr val="007BAF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Исполнено за </a:t>
                      </a:r>
                      <a:r>
                        <a:rPr lang="ru-RU" sz="11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месяцев </a:t>
                      </a:r>
                      <a:r>
                        <a:rPr lang="ru-RU" sz="1100" b="1" u="none" strike="noStrike" dirty="0">
                          <a:solidFill>
                            <a:schemeClr val="bg1"/>
                          </a:solidFill>
                          <a:effectLst/>
                          <a:highlight>
                            <a:srgbClr val="007BAF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г.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highlight>
                          <a:srgbClr val="007BAF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731892"/>
                  </a:ext>
                </a:extLst>
              </a:tr>
              <a:tr h="7197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Объемы медицинской помощи </a:t>
                      </a:r>
                      <a:endParaRPr lang="ru-RU" sz="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 стоимость единицы объема, </a:t>
                      </a:r>
                    </a:p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Финансовое обеспечение медицинской помощи, </a:t>
                      </a:r>
                    </a:p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руб.</a:t>
                      </a:r>
                      <a:endParaRPr lang="ru-RU" sz="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Объемы медицинской помощи, ед.</a:t>
                      </a:r>
                      <a:endParaRPr lang="ru-RU" sz="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 стоимость единицы объема, руб.</a:t>
                      </a:r>
                      <a:endParaRPr lang="ru-RU" sz="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Финансовое обеспечение медицинской помощи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083042"/>
                  </a:ext>
                </a:extLst>
              </a:tr>
              <a:tr h="4512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</a:t>
                      </a:r>
                      <a:endParaRPr lang="ru-RU" sz="9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выполнения</a:t>
                      </a:r>
                      <a:endParaRPr lang="ru-RU" sz="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выполнения</a:t>
                      </a:r>
                      <a:endParaRPr lang="ru-RU" sz="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6220114"/>
                  </a:ext>
                </a:extLst>
              </a:tr>
              <a:tr h="5801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 на медицинскую помощь, в том числе:</a:t>
                      </a:r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1 861,09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01" marR="7401" marT="7401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73,7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AF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237251"/>
                  </a:ext>
                </a:extLst>
              </a:tr>
              <a:tr h="64193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Скорая специализированная медицинская помощь    </a:t>
                      </a:r>
                      <a:endParaRPr lang="ru-RU" sz="1100" b="1" i="0" u="none" strike="noStrike" dirty="0">
                        <a:solidFill>
                          <a:srgbClr val="34343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4 873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18 235,5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88,86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3 416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70,1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19 451,4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74,8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1966072"/>
                  </a:ext>
                </a:extLst>
              </a:tr>
              <a:tr h="71728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Социально-значимые виды </a:t>
                      </a:r>
                      <a:r>
                        <a:rPr lang="ru-RU" sz="1100" b="1" u="none" strike="noStrike" kern="1200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</a:t>
                      </a:r>
                      <a:r>
                        <a:rPr lang="ru-RU" sz="1100" b="1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дицинской помощи - всего</a:t>
                      </a:r>
                      <a:endParaRPr lang="ru-RU" sz="1100" b="1" i="0" u="none" strike="noStrike" dirty="0">
                        <a:solidFill>
                          <a:srgbClr val="34343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100" b="1" i="0" u="none" strike="noStrike" dirty="0">
                        <a:solidFill>
                          <a:srgbClr val="34343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100" b="1" i="0" u="none" strike="noStrike" dirty="0">
                        <a:solidFill>
                          <a:srgbClr val="34343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1 554,28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100" b="1" i="0" u="none" strike="noStrike" dirty="0">
                        <a:solidFill>
                          <a:srgbClr val="34343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100" b="1" i="0" u="none" strike="noStrike" dirty="0">
                        <a:solidFill>
                          <a:srgbClr val="34343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100" b="1" i="0" u="none" strike="noStrike" dirty="0">
                        <a:solidFill>
                          <a:srgbClr val="34343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73,9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264588"/>
                  </a:ext>
                </a:extLst>
              </a:tr>
              <a:tr h="281916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амбулаторная помощь </a:t>
                      </a:r>
                      <a:endParaRPr lang="ru-RU" sz="1100" b="0" i="0" u="none" strike="noStrike" dirty="0">
                        <a:solidFill>
                          <a:srgbClr val="34343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638 056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739,6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471,93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188 956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31,4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1 858,6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74,4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071588"/>
                  </a:ext>
                </a:extLst>
              </a:tr>
              <a:tr h="250556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стационарная помощь</a:t>
                      </a:r>
                      <a:endParaRPr lang="ru-RU" sz="1100" b="0" i="0" u="none" strike="noStrike" dirty="0">
                        <a:solidFill>
                          <a:srgbClr val="34343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10 116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102 172,9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1 033,58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6 665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65,9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114 198,9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73,6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8148330"/>
                  </a:ext>
                </a:extLst>
              </a:tr>
              <a:tr h="237747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дневные стационары</a:t>
                      </a:r>
                      <a:endParaRPr lang="ru-RU" sz="1100" b="0" i="0" u="none" strike="noStrike" dirty="0">
                        <a:solidFill>
                          <a:srgbClr val="34343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2 921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16 695,9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48,77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881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30,2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40 764,7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73,6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770618"/>
                  </a:ext>
                </a:extLst>
              </a:tr>
              <a:tr h="4395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kern="1200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Паллиативная помощь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67 164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2 992,3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200,97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48 131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71,7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3 038,0</a:t>
                      </a: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3434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72,8</a:t>
                      </a:r>
                      <a:endParaRPr lang="ru-RU" sz="1100" b="1" i="0" u="none" strike="noStrike" dirty="0">
                        <a:solidFill>
                          <a:srgbClr val="34343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01" marR="7401" marT="740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09465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70875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22055</TotalTime>
  <Words>1157</Words>
  <Application>Microsoft Office PowerPoint</Application>
  <PresentationFormat>Экран (16:9)</PresentationFormat>
  <Paragraphs>443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Symbol</vt:lpstr>
      <vt:lpstr>Times New Roman</vt:lpstr>
      <vt:lpstr>Волна</vt:lpstr>
      <vt:lpstr>ВЫПОЛНЕНИЕ  ТЕРРИТОРИАЛЬНОЙ ПРОГРАММЫ ОБЯЗАТЕЛЬНОГО МЕДИЦИНСКОГО СТРАХОВАНИЯ  В КАЛИНИНГРАДСКОЙ ОБЛАСТИ  ЗА 9 МЕСЯЦЕВ 2024 ГОДА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Круглосуточный стационар</dc:title>
  <dc:creator>mod2</dc:creator>
  <cp:lastModifiedBy>Половинчак</cp:lastModifiedBy>
  <cp:revision>3233</cp:revision>
  <cp:lastPrinted>2024-07-25T13:31:27Z</cp:lastPrinted>
  <dcterms:created xsi:type="dcterms:W3CDTF">2018-07-23T11:50:55Z</dcterms:created>
  <dcterms:modified xsi:type="dcterms:W3CDTF">2024-11-06T07:49:33Z</dcterms:modified>
</cp:coreProperties>
</file>